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38"/>
  </p:notesMasterIdLst>
  <p:sldIdLst>
    <p:sldId id="256" r:id="rId2"/>
    <p:sldId id="257" r:id="rId3"/>
    <p:sldId id="258" r:id="rId4"/>
    <p:sldId id="259" r:id="rId5"/>
    <p:sldId id="260" r:id="rId6"/>
    <p:sldId id="261" r:id="rId7"/>
    <p:sldId id="263" r:id="rId8"/>
    <p:sldId id="262" r:id="rId9"/>
    <p:sldId id="269" r:id="rId10"/>
    <p:sldId id="285" r:id="rId11"/>
    <p:sldId id="286" r:id="rId12"/>
    <p:sldId id="287" r:id="rId13"/>
    <p:sldId id="288" r:id="rId14"/>
    <p:sldId id="289" r:id="rId15"/>
    <p:sldId id="270" r:id="rId16"/>
    <p:sldId id="290" r:id="rId17"/>
    <p:sldId id="271" r:id="rId18"/>
    <p:sldId id="272" r:id="rId19"/>
    <p:sldId id="292" r:id="rId20"/>
    <p:sldId id="291" r:id="rId21"/>
    <p:sldId id="266" r:id="rId22"/>
    <p:sldId id="294" r:id="rId23"/>
    <p:sldId id="296" r:id="rId24"/>
    <p:sldId id="280" r:id="rId25"/>
    <p:sldId id="273" r:id="rId26"/>
    <p:sldId id="297" r:id="rId27"/>
    <p:sldId id="282" r:id="rId28"/>
    <p:sldId id="295" r:id="rId29"/>
    <p:sldId id="293" r:id="rId30"/>
    <p:sldId id="276" r:id="rId31"/>
    <p:sldId id="283" r:id="rId32"/>
    <p:sldId id="284" r:id="rId33"/>
    <p:sldId id="274" r:id="rId34"/>
    <p:sldId id="279" r:id="rId35"/>
    <p:sldId id="267" r:id="rId36"/>
    <p:sldId id="28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66315" autoAdjust="0"/>
  </p:normalViewPr>
  <p:slideViewPr>
    <p:cSldViewPr snapToGrid="0">
      <p:cViewPr>
        <p:scale>
          <a:sx n="66" d="100"/>
          <a:sy n="66" d="100"/>
        </p:scale>
        <p:origin x="4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84E06-5E63-4D8B-92AD-2CC89D14242D}" type="datetimeFigureOut">
              <a:rPr kumimoji="1" lang="ja-JP" altLang="en-US" smtClean="0"/>
              <a:t>2021/10/7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77D62-494C-4CA9-B7A6-755CC0A41BDC}" type="slidenum">
              <a:rPr kumimoji="1" lang="ja-JP" altLang="en-US" smtClean="0"/>
              <a:t>‹#›</a:t>
            </a:fld>
            <a:endParaRPr kumimoji="1" lang="ja-JP" altLang="en-US"/>
          </a:p>
        </p:txBody>
      </p:sp>
    </p:spTree>
    <p:extLst>
      <p:ext uri="{BB962C8B-B14F-4D97-AF65-F5344CB8AC3E}">
        <p14:creationId xmlns:p14="http://schemas.microsoft.com/office/powerpoint/2010/main" val="10061904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a:t>
            </a:r>
            <a:r>
              <a:rPr kumimoji="1" lang="en-US" altLang="ja-JP" dirty="0"/>
              <a:t>I.T.O.</a:t>
            </a:r>
            <a:r>
              <a:rPr kumimoji="1" lang="ja-JP" altLang="en-US" dirty="0"/>
              <a:t>の発表を始めます。メンバは石本、角田、そして私大坪の三人で開発しています。ちなみに</a:t>
            </a:r>
            <a:r>
              <a:rPr kumimoji="1" lang="en-US" altLang="ja-JP" dirty="0"/>
              <a:t>I.T.O.</a:t>
            </a:r>
            <a:r>
              <a:rPr kumimoji="1" lang="ja-JP" altLang="en-US" dirty="0"/>
              <a:t>はそれぞれ名前のアルファベットの頭文字を取っています。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a:t>
            </a:fld>
            <a:endParaRPr kumimoji="1" lang="ja-JP" altLang="en-US"/>
          </a:p>
        </p:txBody>
      </p:sp>
    </p:spTree>
    <p:extLst>
      <p:ext uri="{BB962C8B-B14F-4D97-AF65-F5344CB8AC3E}">
        <p14:creationId xmlns:p14="http://schemas.microsoft.com/office/powerpoint/2010/main" val="470194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a:t>
            </a:r>
            <a:r>
              <a:rPr kumimoji="1" lang="ja-JP" altLang="en-US" dirty="0"/>
              <a:t>ハンマリング</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77225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ミュート</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11</a:t>
            </a:fld>
            <a:endParaRPr kumimoji="1" lang="ja-JP" altLang="en-US"/>
          </a:p>
        </p:txBody>
      </p:sp>
    </p:spTree>
    <p:extLst>
      <p:ext uri="{BB962C8B-B14F-4D97-AF65-F5344CB8AC3E}">
        <p14:creationId xmlns:p14="http://schemas.microsoft.com/office/powerpoint/2010/main" val="400844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t>
            </a:r>
            <a:r>
              <a:rPr kumimoji="1" lang="ja-JP" altLang="en-US" dirty="0"/>
              <a:t>スラップ</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12</a:t>
            </a:fld>
            <a:endParaRPr kumimoji="1" lang="ja-JP" altLang="en-US"/>
          </a:p>
        </p:txBody>
      </p:sp>
    </p:spTree>
    <p:extLst>
      <p:ext uri="{BB962C8B-B14F-4D97-AF65-F5344CB8AC3E}">
        <p14:creationId xmlns:p14="http://schemas.microsoft.com/office/powerpoint/2010/main" val="360006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13</a:t>
            </a:fld>
            <a:endParaRPr kumimoji="1" lang="ja-JP" altLang="en-US"/>
          </a:p>
        </p:txBody>
      </p:sp>
    </p:spTree>
    <p:extLst>
      <p:ext uri="{BB962C8B-B14F-4D97-AF65-F5344CB8AC3E}">
        <p14:creationId xmlns:p14="http://schemas.microsoft.com/office/powerpoint/2010/main" val="45599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Python</a:t>
            </a:r>
            <a:r>
              <a:rPr kumimoji="1" lang="ja-JP" altLang="en-US" dirty="0"/>
              <a:t>部分について説明します。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87955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録音プログラムは画像一枚で収まる行数になっています。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15</a:t>
            </a:fld>
            <a:endParaRPr kumimoji="1" lang="ja-JP" altLang="en-US"/>
          </a:p>
        </p:txBody>
      </p:sp>
    </p:spTree>
    <p:extLst>
      <p:ext uri="{BB962C8B-B14F-4D97-AF65-F5344CB8AC3E}">
        <p14:creationId xmlns:p14="http://schemas.microsoft.com/office/powerpoint/2010/main" val="972105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まず、左の画像はクロマトグラムといい、縦軸が音階、横軸を時間として表示してくれます。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16</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実は周波数から音階がわかるんです。</a:t>
            </a:r>
          </a:p>
          <a:p>
            <a:r>
              <a:rPr kumimoji="1" lang="ja-JP" altLang="en-US" dirty="0"/>
              <a:t>ドレミファソラシドはこのように周波数、特にラの</a:t>
            </a:r>
            <a:r>
              <a:rPr kumimoji="1" lang="en-US" altLang="ja-JP" dirty="0"/>
              <a:t>440Hz</a:t>
            </a:r>
            <a:r>
              <a:rPr kumimoji="1" lang="ja-JP" altLang="en-US" dirty="0"/>
              <a:t>を基準に決められています。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17</a:t>
            </a:fld>
            <a:endParaRPr kumimoji="1" lang="ja-JP" altLang="en-US"/>
          </a:p>
        </p:txBody>
      </p:sp>
    </p:spTree>
    <p:extLst>
      <p:ext uri="{BB962C8B-B14F-4D97-AF65-F5344CB8AC3E}">
        <p14:creationId xmlns:p14="http://schemas.microsoft.com/office/powerpoint/2010/main" val="347545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そしてこの周波数を倍の値にすると一つ上のオクターブにすることができます。また</a:t>
            </a:r>
            <a:r>
              <a:rPr kumimoji="1" lang="en-US" altLang="ja-JP" dirty="0"/>
              <a:t>1/2</a:t>
            </a:r>
            <a:r>
              <a:rPr kumimoji="1" lang="ja-JP" altLang="en-US" dirty="0"/>
              <a:t>にすると一つの下のオクターブにすることができます。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16953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これによってどの音が鳴っているかがわかるようになります。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19</a:t>
            </a:fld>
            <a:endParaRPr kumimoji="1" lang="ja-JP" altLang="en-US"/>
          </a:p>
        </p:txBody>
      </p:sp>
    </p:spTree>
    <p:extLst>
      <p:ext uri="{BB962C8B-B14F-4D97-AF65-F5344CB8AC3E}">
        <p14:creationId xmlns:p14="http://schemas.microsoft.com/office/powerpoint/2010/main" val="312964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a:t>
            </a:r>
            <a:r>
              <a:rPr kumimoji="1" lang="en-US" altLang="ja-JP" dirty="0"/>
              <a:t>web</a:t>
            </a:r>
            <a:r>
              <a:rPr kumimoji="1" lang="ja-JP" altLang="en-US" dirty="0"/>
              <a:t>アプリを制作しています。これはベースの音楽データを入力すると、</a:t>
            </a:r>
            <a:r>
              <a:rPr kumimoji="1" lang="en-US" altLang="ja-JP" dirty="0"/>
              <a:t>tab</a:t>
            </a:r>
            <a:r>
              <a:rPr kumimoji="1" lang="ja-JP" altLang="en-US" dirty="0"/>
              <a:t>譜と呼ばれるベースギター専用の楽譜を生成します。楽譜は</a:t>
            </a:r>
            <a:r>
              <a:rPr kumimoji="1" lang="en-US" altLang="ja-JP" dirty="0"/>
              <a:t>PDF</a:t>
            </a:r>
            <a:r>
              <a:rPr kumimoji="1" lang="ja-JP" altLang="en-US" dirty="0" err="1"/>
              <a:t>、</a:t>
            </a:r>
            <a:r>
              <a:rPr kumimoji="1" lang="en-US" altLang="ja-JP" dirty="0"/>
              <a:t>midi</a:t>
            </a:r>
            <a:r>
              <a:rPr kumimoji="1" lang="ja-JP" altLang="en-US" dirty="0"/>
              <a:t>形式で生成されます。また、ベースの奏法を深層学習を通して判別します。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a:t>
            </a:fld>
            <a:endParaRPr kumimoji="1" lang="ja-JP" altLang="en-US"/>
          </a:p>
        </p:txBody>
      </p:sp>
    </p:spTree>
    <p:extLst>
      <p:ext uri="{BB962C8B-B14F-4D97-AF65-F5344CB8AC3E}">
        <p14:creationId xmlns:p14="http://schemas.microsoft.com/office/powerpoint/2010/main" val="2795626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次に深層学習について説明します。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20</a:t>
            </a:fld>
            <a:endParaRPr kumimoji="1" lang="ja-JP" altLang="en-US"/>
          </a:p>
        </p:txBody>
      </p:sp>
    </p:spTree>
    <p:extLst>
      <p:ext uri="{BB962C8B-B14F-4D97-AF65-F5344CB8AC3E}">
        <p14:creationId xmlns:p14="http://schemas.microsoft.com/office/powerpoint/2010/main" val="386306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人工知能の枠の中に機械学習が入っており、深層学習というのは機械学習の方法の一部です。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259234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機械学習には教師あり、教師なし、強化学習の三つの方法があります。</a:t>
            </a:r>
            <a:endParaRPr kumimoji="1" lang="en-US" altLang="ja-JP" dirty="0"/>
          </a:p>
          <a:p>
            <a:r>
              <a:rPr kumimoji="1" lang="ja-JP" altLang="en-US" dirty="0"/>
              <a:t>その中でも私たちは教師あり学習の分類問題についての学習方法を使おうと考えています。</a:t>
            </a:r>
            <a:endParaRPr kumimoji="1" lang="en-US" altLang="ja-JP" dirty="0"/>
          </a:p>
          <a:p>
            <a:endParaRPr kumimoji="1" lang="en-US" altLang="ja-JP" dirty="0"/>
          </a:p>
          <a:p>
            <a:r>
              <a:rPr kumimoji="1" lang="ja-JP" altLang="en-US" dirty="0"/>
              <a:t>分類問題とはそのまま分類をする方法で、私たちのアプリにはまっていると思っています。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22</a:t>
            </a:fld>
            <a:endParaRPr kumimoji="1" lang="ja-JP" altLang="en-US"/>
          </a:p>
        </p:txBody>
      </p:sp>
    </p:spTree>
    <p:extLst>
      <p:ext uri="{BB962C8B-B14F-4D97-AF65-F5344CB8AC3E}">
        <p14:creationId xmlns:p14="http://schemas.microsoft.com/office/powerpoint/2010/main" val="2616272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機械学習と深層学習（ディープラーニング）の大きな違いは、特徴量（注目すべきデータの特徴）を人間が決めるかコンピュータが決めるかというところ</a:t>
            </a:r>
            <a:endParaRPr kumimoji="1" lang="en-US" altLang="ja-JP" dirty="0"/>
          </a:p>
          <a:p>
            <a:endParaRPr kumimoji="1" lang="en-US" altLang="ja-JP" dirty="0"/>
          </a:p>
          <a:p>
            <a:r>
              <a:rPr kumimoji="1" lang="ja-JP" altLang="en-US" dirty="0"/>
              <a:t>そのため、私たちは深層学習にしました。</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23</a:t>
            </a:fld>
            <a:endParaRPr kumimoji="1" lang="ja-JP" altLang="en-US"/>
          </a:p>
        </p:txBody>
      </p:sp>
    </p:spTree>
    <p:extLst>
      <p:ext uri="{BB962C8B-B14F-4D97-AF65-F5344CB8AC3E}">
        <p14:creationId xmlns:p14="http://schemas.microsoft.com/office/powerpoint/2010/main" val="1297960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深層学習を使うにあたって深層学習で使う技術について説明していこうと思います。</a:t>
            </a:r>
            <a:endParaRPr kumimoji="1" lang="en-US" altLang="ja-JP" dirty="0"/>
          </a:p>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24</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パーセプトロンの出力には活性化関数が含まれています。</a:t>
            </a:r>
            <a:endParaRPr kumimoji="1" lang="en-US" altLang="ja-JP" dirty="0"/>
          </a:p>
          <a:p>
            <a:r>
              <a:rPr kumimoji="1" lang="ja-JP" altLang="en-US" dirty="0"/>
              <a:t>活性化関数とはその値を次のニューロンにどのように出力するかを決めます。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25</a:t>
            </a:fld>
            <a:endParaRPr kumimoji="1" lang="ja-JP" altLang="en-US"/>
          </a:p>
        </p:txBody>
      </p:sp>
    </p:spTree>
    <p:extLst>
      <p:ext uri="{BB962C8B-B14F-4D97-AF65-F5344CB8AC3E}">
        <p14:creationId xmlns:p14="http://schemas.microsoft.com/office/powerpoint/2010/main" val="36822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パーセプトロンではステップ関数と呼ばれる関数が使われています。これは</a:t>
            </a:r>
            <a:r>
              <a:rPr kumimoji="1" lang="en-US" altLang="ja-JP" dirty="0"/>
              <a:t>0</a:t>
            </a:r>
            <a:r>
              <a:rPr kumimoji="1" lang="ja-JP" altLang="en-US" dirty="0"/>
              <a:t>か</a:t>
            </a:r>
            <a:r>
              <a:rPr kumimoji="1" lang="en-US" altLang="ja-JP" dirty="0"/>
              <a:t>1</a:t>
            </a:r>
            <a:r>
              <a:rPr kumimoji="1" lang="ja-JP" altLang="en-US" dirty="0"/>
              <a:t>を出力するための関数になります。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26</a:t>
            </a:fld>
            <a:endParaRPr kumimoji="1" lang="ja-JP" altLang="en-US"/>
          </a:p>
        </p:txBody>
      </p:sp>
    </p:spTree>
    <p:extLst>
      <p:ext uri="{BB962C8B-B14F-4D97-AF65-F5344CB8AC3E}">
        <p14:creationId xmlns:p14="http://schemas.microsoft.com/office/powerpoint/2010/main" val="3163035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次にニューラルネットワークの仕組みについて説明します。</a:t>
            </a:r>
            <a:endParaRPr kumimoji="1" lang="en-US" altLang="ja-JP" dirty="0"/>
          </a:p>
          <a:p>
            <a:endParaRPr kumimoji="1" lang="en-US" altLang="ja-JP" dirty="0"/>
          </a:p>
          <a:p>
            <a:r>
              <a:rPr kumimoji="1" lang="ja-JP" altLang="en-US" dirty="0"/>
              <a:t>これは、パーセプトロンの考え方を応用したもので、入力層から来たデータが一つまたは、複数の中間層を通過し、最後に出力層で求める出力を表現します。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ニューラルネットワークで使われている活性化関数は、回帰問題では恒等関数というものが使われていて</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27</a:t>
            </a:fld>
            <a:endParaRPr kumimoji="1" lang="ja-JP" altLang="en-US"/>
          </a:p>
        </p:txBody>
      </p:sp>
    </p:spTree>
    <p:extLst>
      <p:ext uri="{BB962C8B-B14F-4D97-AF65-F5344CB8AC3E}">
        <p14:creationId xmlns:p14="http://schemas.microsoft.com/office/powerpoint/2010/main" val="2600268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分類問題では、右上のシグモイド関数か右下のソフトマックス関数が使われています。</a:t>
            </a:r>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そのため、私たちのアプリでは複数の奏法を分類するので多値分類のソフトマックス関数があっていると考えています。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28</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現在は、</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29</a:t>
            </a:fld>
            <a:endParaRPr kumimoji="1" lang="ja-JP" altLang="en-US"/>
          </a:p>
        </p:txBody>
      </p:sp>
    </p:spTree>
    <p:extLst>
      <p:ext uri="{BB962C8B-B14F-4D97-AF65-F5344CB8AC3E}">
        <p14:creationId xmlns:p14="http://schemas.microsoft.com/office/powerpoint/2010/main" val="144509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まずはベースギターとギターの違いについて説明します。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3</a:t>
            </a:fld>
            <a:endParaRPr kumimoji="1" lang="ja-JP" altLang="en-US"/>
          </a:p>
        </p:txBody>
      </p:sp>
    </p:spTree>
    <p:extLst>
      <p:ext uri="{BB962C8B-B14F-4D97-AF65-F5344CB8AC3E}">
        <p14:creationId xmlns:p14="http://schemas.microsoft.com/office/powerpoint/2010/main" val="2526641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30</a:t>
            </a:fld>
            <a:endParaRPr kumimoji="1" lang="ja-JP" altLang="en-US"/>
          </a:p>
        </p:txBody>
      </p:sp>
    </p:spTree>
    <p:extLst>
      <p:ext uri="{BB962C8B-B14F-4D97-AF65-F5344CB8AC3E}">
        <p14:creationId xmlns:p14="http://schemas.microsoft.com/office/powerpoint/2010/main" val="243605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ベースギターとはこういうもので、弦が４本で普通のギターより音が低いのが特徴です。</a:t>
            </a:r>
          </a:p>
          <a:p>
            <a:r>
              <a:rPr kumimoji="1" lang="ja-JP" altLang="en-US" dirty="0"/>
              <a:t>バンド内では、低音を担当しますがリズム楽器としての役割もはたしています。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4</a:t>
            </a:fld>
            <a:endParaRPr kumimoji="1" lang="ja-JP" altLang="en-US"/>
          </a:p>
        </p:txBody>
      </p:sp>
    </p:spTree>
    <p:extLst>
      <p:ext uri="{BB962C8B-B14F-4D97-AF65-F5344CB8AC3E}">
        <p14:creationId xmlns:p14="http://schemas.microsoft.com/office/powerpoint/2010/main" val="211041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次にギターはこういうもので、弦が６本でバンド内ではメロディや伴奏を担当します。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5</a:t>
            </a:fld>
            <a:endParaRPr kumimoji="1" lang="ja-JP" altLang="en-US"/>
          </a:p>
        </p:txBody>
      </p:sp>
    </p:spTree>
    <p:extLst>
      <p:ext uri="{BB962C8B-B14F-4D97-AF65-F5344CB8AC3E}">
        <p14:creationId xmlns:p14="http://schemas.microsoft.com/office/powerpoint/2010/main" val="51512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それではここでそれぞれ音を聞いてみましょう。まずはギターから。次にベースの音です。</a:t>
            </a:r>
          </a:p>
          <a:p>
            <a:r>
              <a:rPr kumimoji="1" lang="en-US" altLang="ja-JP" dirty="0"/>
              <a:t>(</a:t>
            </a:r>
            <a:r>
              <a:rPr kumimoji="1" lang="ja-JP" altLang="en-US" dirty="0"/>
              <a:t>聞き終わる</a:t>
            </a:r>
            <a:r>
              <a:rPr kumimoji="1" lang="en-US" altLang="ja-JP" dirty="0"/>
              <a:t>)</a:t>
            </a:r>
          </a:p>
          <a:p>
            <a:r>
              <a:rPr kumimoji="1" lang="ja-JP" altLang="en-US" dirty="0"/>
              <a:t>これで簡単にですが違いについてわかっていただいたと思います。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6</a:t>
            </a:fld>
            <a:endParaRPr kumimoji="1" lang="ja-JP" altLang="en-US"/>
          </a:p>
        </p:txBody>
      </p:sp>
    </p:spTree>
    <p:extLst>
      <p:ext uri="{BB962C8B-B14F-4D97-AF65-F5344CB8AC3E}">
        <p14:creationId xmlns:p14="http://schemas.microsoft.com/office/powerpoint/2010/main" val="420629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tab</a:t>
            </a:r>
            <a:r>
              <a:rPr kumimoji="1" lang="ja-JP" altLang="en-US" dirty="0"/>
              <a:t>譜について説明いたします。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7</a:t>
            </a:fld>
            <a:endParaRPr kumimoji="1" lang="ja-JP" altLang="en-US"/>
          </a:p>
        </p:txBody>
      </p:sp>
    </p:spTree>
    <p:extLst>
      <p:ext uri="{BB962C8B-B14F-4D97-AF65-F5344CB8AC3E}">
        <p14:creationId xmlns:p14="http://schemas.microsoft.com/office/powerpoint/2010/main" val="152924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tab</a:t>
            </a:r>
            <a:r>
              <a:rPr kumimoji="1" lang="ja-JP" altLang="en-US" dirty="0"/>
              <a:t>譜というのはベースやギター専用の楽譜です。まずはこの画像をご覧ください。</a:t>
            </a:r>
            <a:endParaRPr kumimoji="1" lang="en-US" altLang="ja-JP" dirty="0"/>
          </a:p>
          <a:p>
            <a:r>
              <a:rPr kumimoji="1" lang="ja-JP" altLang="en-US" dirty="0"/>
              <a:t>上の楽譜は普段よく見る五線譜の楽譜です。下の楽譜が</a:t>
            </a:r>
            <a:r>
              <a:rPr kumimoji="1" lang="en-US" altLang="ja-JP" dirty="0"/>
              <a:t>tab</a:t>
            </a:r>
            <a:r>
              <a:rPr kumimoji="1" lang="ja-JP" altLang="en-US" dirty="0"/>
              <a:t>譜となっています。</a:t>
            </a:r>
            <a:endParaRPr kumimoji="1" lang="en-US" altLang="ja-JP" dirty="0"/>
          </a:p>
          <a:p>
            <a:r>
              <a:rPr kumimoji="1" lang="en-US" altLang="ja-JP" dirty="0"/>
              <a:t>tab</a:t>
            </a:r>
            <a:r>
              <a:rPr kumimoji="1" lang="ja-JP" altLang="en-US" dirty="0"/>
              <a:t>譜は弦の数に対応していてベースは４本なので</a:t>
            </a:r>
            <a:r>
              <a:rPr kumimoji="1" lang="en-US" altLang="ja-JP" dirty="0"/>
              <a:t>tab</a:t>
            </a:r>
            <a:r>
              <a:rPr kumimoji="1" lang="ja-JP" altLang="en-US" dirty="0"/>
              <a:t>譜も</a:t>
            </a:r>
            <a:r>
              <a:rPr kumimoji="1" lang="en-US" altLang="ja-JP" dirty="0"/>
              <a:t>4</a:t>
            </a:r>
            <a:r>
              <a:rPr kumimoji="1" lang="ja-JP" altLang="en-US" dirty="0"/>
              <a:t>本になっています。</a:t>
            </a:r>
            <a:endParaRPr kumimoji="1" lang="en-US" altLang="ja-JP" dirty="0"/>
          </a:p>
          <a:p>
            <a:r>
              <a:rPr kumimoji="1" lang="ja-JP" altLang="en-US" dirty="0"/>
              <a:t>こ↑こ↓からは実際にベースを弾きながら解説します。</a:t>
            </a:r>
            <a:endParaRPr kumimoji="1" lang="en-US" altLang="ja-JP" dirty="0"/>
          </a:p>
          <a:p>
            <a:endParaRPr kumimoji="1" lang="en-US" altLang="ja-JP" dirty="0"/>
          </a:p>
          <a:p>
            <a:endParaRPr kumimoji="1" lang="en-US" altLang="ja-JP" dirty="0"/>
          </a:p>
          <a:p>
            <a:r>
              <a:rPr kumimoji="1" lang="ja-JP" altLang="en-US" dirty="0"/>
              <a:t>上から一弦</a:t>
            </a:r>
            <a:r>
              <a:rPr kumimoji="1" lang="en-US" altLang="ja-JP" dirty="0"/>
              <a:t>2</a:t>
            </a:r>
            <a:r>
              <a:rPr kumimoji="1" lang="ja-JP" altLang="en-US" dirty="0"/>
              <a:t>弦</a:t>
            </a:r>
            <a:r>
              <a:rPr kumimoji="1" lang="en-US" altLang="ja-JP" dirty="0"/>
              <a:t>3</a:t>
            </a:r>
            <a:r>
              <a:rPr kumimoji="1" lang="ja-JP" altLang="en-US" dirty="0"/>
              <a:t>弦</a:t>
            </a:r>
            <a:r>
              <a:rPr kumimoji="1" lang="en-US" altLang="ja-JP" dirty="0"/>
              <a:t>4</a:t>
            </a:r>
            <a:r>
              <a:rPr kumimoji="1" lang="ja-JP" altLang="en-US" dirty="0"/>
              <a:t>弦になっており書いてある数字はその弦のどこを抑えるかを表しています。実際に試してみましょう。</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8</a:t>
            </a:fld>
            <a:endParaRPr kumimoji="1" lang="ja-JP" altLang="en-US"/>
          </a:p>
        </p:txBody>
      </p:sp>
    </p:spTree>
    <p:extLst>
      <p:ext uri="{BB962C8B-B14F-4D97-AF65-F5344CB8AC3E}">
        <p14:creationId xmlns:p14="http://schemas.microsoft.com/office/powerpoint/2010/main" val="918448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次は奏法が書いてある</a:t>
            </a:r>
            <a:r>
              <a:rPr kumimoji="1" lang="en-US" altLang="ja-JP" dirty="0"/>
              <a:t>tab</a:t>
            </a:r>
            <a:r>
              <a:rPr kumimoji="1" lang="ja-JP" altLang="en-US" dirty="0"/>
              <a:t>についてです。</a:t>
            </a:r>
            <a:endParaRPr kumimoji="1" lang="en-US" altLang="ja-JP" dirty="0"/>
          </a:p>
          <a:p>
            <a:r>
              <a:rPr kumimoji="1" lang="en-US" altLang="ja-JP" dirty="0"/>
              <a:t>H</a:t>
            </a:r>
            <a:r>
              <a:rPr kumimoji="1" lang="ja-JP" altLang="en-US" dirty="0"/>
              <a:t>やバツ印など記号が見られると思います。</a:t>
            </a:r>
            <a:endParaRPr kumimoji="1" lang="en-US" altLang="ja-JP" dirty="0"/>
          </a:p>
          <a:p>
            <a:r>
              <a:rPr kumimoji="1" lang="ja-JP" altLang="en-US" dirty="0"/>
              <a:t>これらはベースの奏法について記されています。</a:t>
            </a:r>
            <a:endParaRPr kumimoji="1" lang="en-US" altLang="ja-JP" dirty="0"/>
          </a:p>
          <a:p>
            <a:r>
              <a:rPr kumimoji="1" lang="ja-JP" altLang="en-US" dirty="0"/>
              <a:t>実際にどんな奏法なのか試してみましょう。</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9</a:t>
            </a:fld>
            <a:endParaRPr kumimoji="1" lang="ja-JP" altLang="en-US"/>
          </a:p>
        </p:txBody>
      </p:sp>
    </p:spTree>
    <p:extLst>
      <p:ext uri="{BB962C8B-B14F-4D97-AF65-F5344CB8AC3E}">
        <p14:creationId xmlns:p14="http://schemas.microsoft.com/office/powerpoint/2010/main" val="2814941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721626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885681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01818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38715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824949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909958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875877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478695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149777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434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08519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41177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2603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62358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346625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199809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1DD9CB0-AD3D-4F53-B1E5-025BAD769FE5}" type="datetimeFigureOut">
              <a:rPr kumimoji="1" lang="ja-JP" altLang="en-US" smtClean="0"/>
              <a:t>2021/10/7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3063284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1DD9CB0-AD3D-4F53-B1E5-025BAD769FE5}" type="datetimeFigureOut">
              <a:rPr kumimoji="1" lang="ja-JP" altLang="en-US" smtClean="0"/>
              <a:t>2021/10/7</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E3D88A0-38B7-4767-ABF1-DDD1A779F8E4}" type="slidenum">
              <a:rPr kumimoji="1" lang="ja-JP" altLang="en-US" smtClean="0"/>
              <a:t>‹#›</a:t>
            </a:fld>
            <a:endParaRPr kumimoji="1" lang="ja-JP" altLang="en-US"/>
          </a:p>
        </p:txBody>
      </p:sp>
    </p:spTree>
    <p:extLst>
      <p:ext uri="{BB962C8B-B14F-4D97-AF65-F5344CB8AC3E}">
        <p14:creationId xmlns:p14="http://schemas.microsoft.com/office/powerpoint/2010/main" val="2038298679"/>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qiita.com/Nezura/items/0a37e1746f2830e31ddc" TargetMode="External"/><Relationship Id="rId2" Type="http://schemas.openxmlformats.org/officeDocument/2006/relationships/hyperlink" Target="https://blog.apar.jp/deep-learning/1197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wav"/><Relationship Id="rId7" Type="http://schemas.openxmlformats.org/officeDocument/2006/relationships/image" Target="../media/image9.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EF723-830D-411F-922A-AE53F2788E93}"/>
              </a:ext>
            </a:extLst>
          </p:cNvPr>
          <p:cNvSpPr>
            <a:spLocks noGrp="1"/>
          </p:cNvSpPr>
          <p:nvPr>
            <p:ph type="ctrTitle"/>
          </p:nvPr>
        </p:nvSpPr>
        <p:spPr>
          <a:xfrm>
            <a:off x="1524000" y="1041400"/>
            <a:ext cx="9144000" cy="2387600"/>
          </a:xfrm>
        </p:spPr>
        <p:txBody>
          <a:bodyPr>
            <a:normAutofit fontScale="90000"/>
          </a:bodyPr>
          <a:lstStyle/>
          <a:p>
            <a:r>
              <a:rPr kumimoji="1" lang="en-US" altLang="ja-JP" sz="16600" dirty="0">
                <a:latin typeface="Bodoni MT Black" panose="02070A03080606020203" pitchFamily="18" charset="0"/>
                <a:ea typeface="AR P白丸ＰＯＰ体H" panose="020B0600010101010101" pitchFamily="50" charset="-128"/>
              </a:rPr>
              <a:t>I.T.O</a:t>
            </a:r>
            <a:endParaRPr kumimoji="1" lang="ja-JP" altLang="en-US" sz="16600" dirty="0">
              <a:latin typeface="Bodoni MT Black" panose="02070A03080606020203" pitchFamily="18" charset="0"/>
              <a:ea typeface="AR P白丸ＰＯＰ体H" panose="020B0600010101010101" pitchFamily="50" charset="-128"/>
            </a:endParaRPr>
          </a:p>
        </p:txBody>
      </p:sp>
      <p:sp>
        <p:nvSpPr>
          <p:cNvPr id="3" name="字幕 2">
            <a:extLst>
              <a:ext uri="{FF2B5EF4-FFF2-40B4-BE49-F238E27FC236}">
                <a16:creationId xmlns:a16="http://schemas.microsoft.com/office/drawing/2014/main" id="{F9A3358A-03AB-4873-AA4C-D006FC54BD36}"/>
              </a:ext>
            </a:extLst>
          </p:cNvPr>
          <p:cNvSpPr>
            <a:spLocks noGrp="1"/>
          </p:cNvSpPr>
          <p:nvPr>
            <p:ph type="subTitle" idx="1"/>
          </p:nvPr>
        </p:nvSpPr>
        <p:spPr>
          <a:xfrm>
            <a:off x="1683171" y="3558180"/>
            <a:ext cx="8825658" cy="861420"/>
          </a:xfrm>
        </p:spPr>
        <p:txBody>
          <a:bodyPr>
            <a:noAutofit/>
          </a:bodyPr>
          <a:lstStyle/>
          <a:p>
            <a:r>
              <a:rPr kumimoji="1" lang="ja-JP" altLang="en-US" sz="2800" b="1" dirty="0"/>
              <a:t>メンバー</a:t>
            </a:r>
            <a:endParaRPr kumimoji="1" lang="en-US" altLang="ja-JP" sz="2800" b="1" dirty="0"/>
          </a:p>
          <a:p>
            <a:r>
              <a:rPr lang="ja-JP" altLang="en-US" sz="2800" b="1" dirty="0"/>
              <a:t>石本竜雅</a:t>
            </a:r>
            <a:endParaRPr lang="en-US" altLang="ja-JP" sz="2800" b="1" dirty="0"/>
          </a:p>
          <a:p>
            <a:r>
              <a:rPr kumimoji="1" lang="ja-JP" altLang="en-US" sz="2800" b="1" dirty="0"/>
              <a:t>角田　俊</a:t>
            </a:r>
            <a:endParaRPr kumimoji="1" lang="en-US" altLang="ja-JP" sz="2800" b="1" dirty="0"/>
          </a:p>
          <a:p>
            <a:r>
              <a:rPr lang="ja-JP" altLang="en-US" sz="2800" b="1" dirty="0"/>
              <a:t>大坪幸生</a:t>
            </a:r>
            <a:endParaRPr kumimoji="1" lang="en-US" altLang="ja-JP" sz="2800" b="1" dirty="0"/>
          </a:p>
        </p:txBody>
      </p:sp>
    </p:spTree>
    <p:extLst>
      <p:ext uri="{BB962C8B-B14F-4D97-AF65-F5344CB8AC3E}">
        <p14:creationId xmlns:p14="http://schemas.microsoft.com/office/powerpoint/2010/main" val="3658204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F00F-19D5-4BF6-A960-D90CC3953A68}"/>
              </a:ext>
            </a:extLst>
          </p:cNvPr>
          <p:cNvSpPr>
            <a:spLocks noGrp="1"/>
          </p:cNvSpPr>
          <p:nvPr>
            <p:ph type="title"/>
          </p:nvPr>
        </p:nvSpPr>
        <p:spPr>
          <a:xfrm>
            <a:off x="362857" y="29029"/>
            <a:ext cx="10515600" cy="1325563"/>
          </a:xfrm>
        </p:spPr>
        <p:txBody>
          <a:bodyPr/>
          <a:lstStyle/>
          <a:p>
            <a:r>
              <a:rPr kumimoji="1" lang="en-US" altLang="ja-JP" dirty="0"/>
              <a:t>Tab</a:t>
            </a:r>
            <a:r>
              <a:rPr kumimoji="1" lang="ja-JP" altLang="en-US" dirty="0"/>
              <a:t>譜とは？</a:t>
            </a:r>
          </a:p>
        </p:txBody>
      </p:sp>
      <p:pic>
        <p:nvPicPr>
          <p:cNvPr id="7" name="図 6">
            <a:extLst>
              <a:ext uri="{FF2B5EF4-FFF2-40B4-BE49-F238E27FC236}">
                <a16:creationId xmlns:a16="http://schemas.microsoft.com/office/drawing/2014/main" id="{F6FB3DFC-9760-41ED-9A20-C0511C35B79E}"/>
              </a:ext>
            </a:extLst>
          </p:cNvPr>
          <p:cNvPicPr>
            <a:picLocks noChangeAspect="1"/>
          </p:cNvPicPr>
          <p:nvPr/>
        </p:nvPicPr>
        <p:blipFill rotWithShape="1">
          <a:blip r:embed="rId3">
            <a:extLst>
              <a:ext uri="{28A0092B-C50C-407E-A947-70E740481C1C}">
                <a14:useLocalDpi xmlns:a14="http://schemas.microsoft.com/office/drawing/2010/main" val="0"/>
              </a:ext>
            </a:extLst>
          </a:blip>
          <a:srcRect r="61548" b="51517"/>
          <a:stretch/>
        </p:blipFill>
        <p:spPr>
          <a:xfrm>
            <a:off x="711199" y="1343818"/>
            <a:ext cx="10031679" cy="4461896"/>
          </a:xfrm>
          <a:prstGeom prst="rect">
            <a:avLst/>
          </a:prstGeom>
        </p:spPr>
      </p:pic>
    </p:spTree>
    <p:extLst>
      <p:ext uri="{BB962C8B-B14F-4D97-AF65-F5344CB8AC3E}">
        <p14:creationId xmlns:p14="http://schemas.microsoft.com/office/powerpoint/2010/main" val="331523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F00F-19D5-4BF6-A960-D90CC3953A68}"/>
              </a:ext>
            </a:extLst>
          </p:cNvPr>
          <p:cNvSpPr>
            <a:spLocks noGrp="1"/>
          </p:cNvSpPr>
          <p:nvPr>
            <p:ph type="title"/>
          </p:nvPr>
        </p:nvSpPr>
        <p:spPr>
          <a:xfrm>
            <a:off x="420914" y="0"/>
            <a:ext cx="10515600" cy="1325563"/>
          </a:xfrm>
        </p:spPr>
        <p:txBody>
          <a:bodyPr/>
          <a:lstStyle/>
          <a:p>
            <a:r>
              <a:rPr kumimoji="1" lang="en-US" altLang="ja-JP" dirty="0"/>
              <a:t>Tab</a:t>
            </a:r>
            <a:r>
              <a:rPr kumimoji="1" lang="ja-JP" altLang="en-US" dirty="0"/>
              <a:t>譜とは？</a:t>
            </a:r>
          </a:p>
        </p:txBody>
      </p:sp>
      <p:pic>
        <p:nvPicPr>
          <p:cNvPr id="7" name="図 6">
            <a:extLst>
              <a:ext uri="{FF2B5EF4-FFF2-40B4-BE49-F238E27FC236}">
                <a16:creationId xmlns:a16="http://schemas.microsoft.com/office/drawing/2014/main" id="{F6FB3DFC-9760-41ED-9A20-C0511C35B79E}"/>
              </a:ext>
            </a:extLst>
          </p:cNvPr>
          <p:cNvPicPr>
            <a:picLocks noChangeAspect="1"/>
          </p:cNvPicPr>
          <p:nvPr/>
        </p:nvPicPr>
        <p:blipFill rotWithShape="1">
          <a:blip r:embed="rId3">
            <a:extLst>
              <a:ext uri="{28A0092B-C50C-407E-A947-70E740481C1C}">
                <a14:useLocalDpi xmlns:a14="http://schemas.microsoft.com/office/drawing/2010/main" val="0"/>
              </a:ext>
            </a:extLst>
          </a:blip>
          <a:srcRect l="38276" t="4101" r="31014" b="47416"/>
          <a:stretch/>
        </p:blipFill>
        <p:spPr>
          <a:xfrm>
            <a:off x="1399409" y="944051"/>
            <a:ext cx="9393182" cy="5231153"/>
          </a:xfrm>
          <a:prstGeom prst="rect">
            <a:avLst/>
          </a:prstGeom>
        </p:spPr>
      </p:pic>
    </p:spTree>
    <p:extLst>
      <p:ext uri="{BB962C8B-B14F-4D97-AF65-F5344CB8AC3E}">
        <p14:creationId xmlns:p14="http://schemas.microsoft.com/office/powerpoint/2010/main" val="607089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F00F-19D5-4BF6-A960-D90CC3953A68}"/>
              </a:ext>
            </a:extLst>
          </p:cNvPr>
          <p:cNvSpPr>
            <a:spLocks noGrp="1"/>
          </p:cNvSpPr>
          <p:nvPr>
            <p:ph type="title"/>
          </p:nvPr>
        </p:nvSpPr>
        <p:spPr>
          <a:xfrm>
            <a:off x="478971" y="0"/>
            <a:ext cx="10515600" cy="1325563"/>
          </a:xfrm>
        </p:spPr>
        <p:txBody>
          <a:bodyPr/>
          <a:lstStyle/>
          <a:p>
            <a:r>
              <a:rPr kumimoji="1" lang="en-US" altLang="ja-JP" dirty="0"/>
              <a:t>Tab</a:t>
            </a:r>
            <a:r>
              <a:rPr kumimoji="1" lang="ja-JP" altLang="en-US" dirty="0"/>
              <a:t>譜とは？</a:t>
            </a:r>
          </a:p>
        </p:txBody>
      </p:sp>
      <p:pic>
        <p:nvPicPr>
          <p:cNvPr id="7" name="図 6">
            <a:extLst>
              <a:ext uri="{FF2B5EF4-FFF2-40B4-BE49-F238E27FC236}">
                <a16:creationId xmlns:a16="http://schemas.microsoft.com/office/drawing/2014/main" id="{F6FB3DFC-9760-41ED-9A20-C0511C35B79E}"/>
              </a:ext>
            </a:extLst>
          </p:cNvPr>
          <p:cNvPicPr>
            <a:picLocks noChangeAspect="1"/>
          </p:cNvPicPr>
          <p:nvPr/>
        </p:nvPicPr>
        <p:blipFill rotWithShape="1">
          <a:blip r:embed="rId3">
            <a:extLst>
              <a:ext uri="{28A0092B-C50C-407E-A947-70E740481C1C}">
                <a14:useLocalDpi xmlns:a14="http://schemas.microsoft.com/office/drawing/2010/main" val="0"/>
              </a:ext>
            </a:extLst>
          </a:blip>
          <a:srcRect l="68883" t="7370" r="407" b="44147"/>
          <a:stretch/>
        </p:blipFill>
        <p:spPr>
          <a:xfrm>
            <a:off x="1399409" y="973081"/>
            <a:ext cx="9393182" cy="5231153"/>
          </a:xfrm>
          <a:prstGeom prst="rect">
            <a:avLst/>
          </a:prstGeom>
        </p:spPr>
      </p:pic>
    </p:spTree>
    <p:extLst>
      <p:ext uri="{BB962C8B-B14F-4D97-AF65-F5344CB8AC3E}">
        <p14:creationId xmlns:p14="http://schemas.microsoft.com/office/powerpoint/2010/main" val="1050949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F00F-19D5-4BF6-A960-D90CC3953A68}"/>
              </a:ext>
            </a:extLst>
          </p:cNvPr>
          <p:cNvSpPr>
            <a:spLocks noGrp="1"/>
          </p:cNvSpPr>
          <p:nvPr>
            <p:ph type="title"/>
          </p:nvPr>
        </p:nvSpPr>
        <p:spPr>
          <a:xfrm>
            <a:off x="508000" y="0"/>
            <a:ext cx="10515600" cy="1325563"/>
          </a:xfrm>
        </p:spPr>
        <p:txBody>
          <a:bodyPr/>
          <a:lstStyle/>
          <a:p>
            <a:r>
              <a:rPr kumimoji="1" lang="en-US" altLang="ja-JP" dirty="0"/>
              <a:t>Tab</a:t>
            </a:r>
            <a:r>
              <a:rPr kumimoji="1" lang="ja-JP" altLang="en-US" dirty="0"/>
              <a:t>譜とは？</a:t>
            </a:r>
          </a:p>
        </p:txBody>
      </p:sp>
      <p:pic>
        <p:nvPicPr>
          <p:cNvPr id="7" name="図 6">
            <a:extLst>
              <a:ext uri="{FF2B5EF4-FFF2-40B4-BE49-F238E27FC236}">
                <a16:creationId xmlns:a16="http://schemas.microsoft.com/office/drawing/2014/main" id="{F6FB3DFC-9760-41ED-9A20-C0511C35B79E}"/>
              </a:ext>
            </a:extLst>
          </p:cNvPr>
          <p:cNvPicPr>
            <a:picLocks noChangeAspect="1"/>
          </p:cNvPicPr>
          <p:nvPr/>
        </p:nvPicPr>
        <p:blipFill rotWithShape="1">
          <a:blip r:embed="rId3">
            <a:extLst>
              <a:ext uri="{28A0092B-C50C-407E-A947-70E740481C1C}">
                <a14:useLocalDpi xmlns:a14="http://schemas.microsoft.com/office/drawing/2010/main" val="0"/>
              </a:ext>
            </a:extLst>
          </a:blip>
          <a:srcRect l="2354" t="47610" r="62361" b="3907"/>
          <a:stretch/>
        </p:blipFill>
        <p:spPr>
          <a:xfrm>
            <a:off x="699704" y="944052"/>
            <a:ext cx="10792591" cy="5231153"/>
          </a:xfrm>
          <a:prstGeom prst="rect">
            <a:avLst/>
          </a:prstGeom>
        </p:spPr>
      </p:pic>
    </p:spTree>
    <p:extLst>
      <p:ext uri="{BB962C8B-B14F-4D97-AF65-F5344CB8AC3E}">
        <p14:creationId xmlns:p14="http://schemas.microsoft.com/office/powerpoint/2010/main" val="324523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362857" y="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878681"/>
            <a:ext cx="10629900" cy="5979319"/>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1416050" y="5794652"/>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160176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EEDAB3-2ADA-42D6-94AD-1FF2F689D4BE}"/>
              </a:ext>
            </a:extLst>
          </p:cNvPr>
          <p:cNvSpPr>
            <a:spLocks noGrp="1"/>
          </p:cNvSpPr>
          <p:nvPr>
            <p:ph type="title"/>
          </p:nvPr>
        </p:nvSpPr>
        <p:spPr>
          <a:xfrm>
            <a:off x="436555" y="76814"/>
            <a:ext cx="8911687" cy="1280890"/>
          </a:xfrm>
        </p:spPr>
        <p:txBody>
          <a:bodyPr/>
          <a:lstStyle/>
          <a:p>
            <a:r>
              <a:rPr lang="ja-JP" altLang="en-US" dirty="0"/>
              <a:t>入力のための録音プログラム</a:t>
            </a:r>
            <a:endParaRPr kumimoji="1" lang="ja-JP" altLang="en-US" dirty="0"/>
          </a:p>
        </p:txBody>
      </p:sp>
      <p:pic>
        <p:nvPicPr>
          <p:cNvPr id="5" name="コンテンツ プレースホルダー 4">
            <a:extLst>
              <a:ext uri="{FF2B5EF4-FFF2-40B4-BE49-F238E27FC236}">
                <a16:creationId xmlns:a16="http://schemas.microsoft.com/office/drawing/2014/main" id="{D68CA57E-D73E-43F4-B99F-8BDF13A04D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799" y="913134"/>
            <a:ext cx="8374743" cy="5551575"/>
          </a:xfrm>
        </p:spPr>
      </p:pic>
    </p:spTree>
    <p:extLst>
      <p:ext uri="{BB962C8B-B14F-4D97-AF65-F5344CB8AC3E}">
        <p14:creationId xmlns:p14="http://schemas.microsoft.com/office/powerpoint/2010/main" val="341524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235224-BF25-4BC9-824D-B2CA35388547}"/>
              </a:ext>
            </a:extLst>
          </p:cNvPr>
          <p:cNvSpPr>
            <a:spLocks noGrp="1"/>
          </p:cNvSpPr>
          <p:nvPr>
            <p:ph type="title"/>
          </p:nvPr>
        </p:nvSpPr>
        <p:spPr>
          <a:xfrm>
            <a:off x="362857" y="0"/>
            <a:ext cx="10515600" cy="1325563"/>
          </a:xfrm>
        </p:spPr>
        <p:txBody>
          <a:bodyPr>
            <a:normAutofit fontScale="90000"/>
          </a:bodyPr>
          <a:lstStyle/>
          <a:p>
            <a:r>
              <a:rPr kumimoji="1" lang="en-US" altLang="ja-JP" sz="6000" dirty="0" err="1"/>
              <a:t>librosa</a:t>
            </a:r>
            <a:br>
              <a:rPr kumimoji="1" lang="en-US" altLang="ja-JP" sz="6000" dirty="0"/>
            </a:br>
            <a:endParaRPr kumimoji="1" lang="ja-JP" altLang="en-US" sz="6000" dirty="0"/>
          </a:p>
        </p:txBody>
      </p:sp>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38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A9478A-195A-411B-8A74-0AE260FD7D9D}"/>
              </a:ext>
            </a:extLst>
          </p:cNvPr>
          <p:cNvSpPr>
            <a:spLocks noGrp="1"/>
          </p:cNvSpPr>
          <p:nvPr>
            <p:ph type="title"/>
          </p:nvPr>
        </p:nvSpPr>
        <p:spPr>
          <a:xfrm>
            <a:off x="512993" y="29029"/>
            <a:ext cx="10515600" cy="1325563"/>
          </a:xfrm>
        </p:spPr>
        <p:txBody>
          <a:bodyPr/>
          <a:lstStyle/>
          <a:p>
            <a:r>
              <a:rPr lang="ja-JP" altLang="en-US" dirty="0"/>
              <a:t>音階と</a:t>
            </a:r>
            <a:r>
              <a:rPr kumimoji="1" lang="ja-JP" altLang="en-US" dirty="0"/>
              <a:t>周波数</a:t>
            </a:r>
          </a:p>
        </p:txBody>
      </p:sp>
      <p:grpSp>
        <p:nvGrpSpPr>
          <p:cNvPr id="28" name="グループ化 27">
            <a:extLst>
              <a:ext uri="{FF2B5EF4-FFF2-40B4-BE49-F238E27FC236}">
                <a16:creationId xmlns:a16="http://schemas.microsoft.com/office/drawing/2014/main" id="{1EB29A60-7FAB-4D68-B120-3E995984BA85}"/>
              </a:ext>
            </a:extLst>
          </p:cNvPr>
          <p:cNvGrpSpPr/>
          <p:nvPr/>
        </p:nvGrpSpPr>
        <p:grpSpPr>
          <a:xfrm>
            <a:off x="2805906" y="893762"/>
            <a:ext cx="6580188" cy="5634038"/>
            <a:chOff x="1054100" y="1155699"/>
            <a:chExt cx="5383531" cy="4811326"/>
          </a:xfrm>
        </p:grpSpPr>
        <p:sp>
          <p:nvSpPr>
            <p:cNvPr id="4" name="テキスト ボックス 3">
              <a:extLst>
                <a:ext uri="{FF2B5EF4-FFF2-40B4-BE49-F238E27FC236}">
                  <a16:creationId xmlns:a16="http://schemas.microsoft.com/office/drawing/2014/main" id="{A64B356A-36FC-49E9-A8DD-7118CF022758}"/>
                </a:ext>
              </a:extLst>
            </p:cNvPr>
            <p:cNvSpPr txBox="1"/>
            <p:nvPr/>
          </p:nvSpPr>
          <p:spPr>
            <a:xfrm>
              <a:off x="1054100" y="1155700"/>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ド</a:t>
              </a:r>
              <a:r>
                <a:rPr kumimoji="1" lang="en-US" altLang="ja-JP" sz="4000" dirty="0">
                  <a:latin typeface="UD デジタル 教科書体 NK-B" panose="02020700000000000000" pitchFamily="18" charset="-128"/>
                  <a:ea typeface="UD デジタル 教科書体 NK-B" panose="02020700000000000000" pitchFamily="18" charset="-128"/>
                </a:rPr>
                <a:t>(C)</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5" name="次の値と等しい 4">
              <a:extLst>
                <a:ext uri="{FF2B5EF4-FFF2-40B4-BE49-F238E27FC236}">
                  <a16:creationId xmlns:a16="http://schemas.microsoft.com/office/drawing/2014/main" id="{4EE38AE1-B4AC-4FF7-9A57-CC0979A26A4B}"/>
                </a:ext>
              </a:extLst>
            </p:cNvPr>
            <p:cNvSpPr/>
            <p:nvPr/>
          </p:nvSpPr>
          <p:spPr>
            <a:xfrm>
              <a:off x="2425700" y="1240631"/>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6B33D773-EA09-4382-AAA2-D25E734198F7}"/>
                </a:ext>
              </a:extLst>
            </p:cNvPr>
            <p:cNvSpPr txBox="1"/>
            <p:nvPr/>
          </p:nvSpPr>
          <p:spPr>
            <a:xfrm>
              <a:off x="3479800" y="1155699"/>
              <a:ext cx="2957831"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261.63(Hz)</a:t>
              </a:r>
            </a:p>
          </p:txBody>
        </p:sp>
        <p:sp>
          <p:nvSpPr>
            <p:cNvPr id="7" name="テキスト ボックス 6">
              <a:extLst>
                <a:ext uri="{FF2B5EF4-FFF2-40B4-BE49-F238E27FC236}">
                  <a16:creationId xmlns:a16="http://schemas.microsoft.com/office/drawing/2014/main" id="{0AD61A01-D86F-4347-881E-99BB8036E842}"/>
                </a:ext>
              </a:extLst>
            </p:cNvPr>
            <p:cNvSpPr txBox="1"/>
            <p:nvPr/>
          </p:nvSpPr>
          <p:spPr>
            <a:xfrm>
              <a:off x="1054100" y="1868349"/>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レ</a:t>
              </a:r>
              <a:r>
                <a:rPr kumimoji="1" lang="en-US" altLang="ja-JP" sz="4000" dirty="0">
                  <a:latin typeface="UD デジタル 教科書体 NK-B" panose="02020700000000000000" pitchFamily="18" charset="-128"/>
                  <a:ea typeface="UD デジタル 教科書体 NK-B" panose="02020700000000000000" pitchFamily="18" charset="-128"/>
                </a:rPr>
                <a:t>(D)</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8" name="次の値と等しい 7">
              <a:extLst>
                <a:ext uri="{FF2B5EF4-FFF2-40B4-BE49-F238E27FC236}">
                  <a16:creationId xmlns:a16="http://schemas.microsoft.com/office/drawing/2014/main" id="{5A9F9A9B-8971-4D54-A5E2-131EC9140277}"/>
                </a:ext>
              </a:extLst>
            </p:cNvPr>
            <p:cNvSpPr/>
            <p:nvPr/>
          </p:nvSpPr>
          <p:spPr>
            <a:xfrm>
              <a:off x="2425700" y="1953280"/>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751A87A6-9F0C-4202-84ED-4DB5F99E7B50}"/>
                </a:ext>
              </a:extLst>
            </p:cNvPr>
            <p:cNvSpPr txBox="1"/>
            <p:nvPr/>
          </p:nvSpPr>
          <p:spPr>
            <a:xfrm>
              <a:off x="3479800" y="1868348"/>
              <a:ext cx="2957831"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293.67(Hz)</a:t>
              </a:r>
            </a:p>
          </p:txBody>
        </p:sp>
        <p:sp>
          <p:nvSpPr>
            <p:cNvPr id="10" name="テキスト ボックス 9">
              <a:extLst>
                <a:ext uri="{FF2B5EF4-FFF2-40B4-BE49-F238E27FC236}">
                  <a16:creationId xmlns:a16="http://schemas.microsoft.com/office/drawing/2014/main" id="{D14B28F1-81E0-4BAD-87A6-CFF13CB2B10E}"/>
                </a:ext>
              </a:extLst>
            </p:cNvPr>
            <p:cNvSpPr txBox="1"/>
            <p:nvPr/>
          </p:nvSpPr>
          <p:spPr>
            <a:xfrm>
              <a:off x="1054100" y="2558258"/>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ミ</a:t>
              </a:r>
              <a:r>
                <a:rPr kumimoji="1" lang="en-US" altLang="ja-JP" sz="4000" dirty="0">
                  <a:latin typeface="UD デジタル 教科書体 NK-B" panose="02020700000000000000" pitchFamily="18" charset="-128"/>
                  <a:ea typeface="UD デジタル 教科書体 NK-B" panose="02020700000000000000" pitchFamily="18" charset="-128"/>
                </a:rPr>
                <a:t>(E)</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11" name="次の値と等しい 10">
              <a:extLst>
                <a:ext uri="{FF2B5EF4-FFF2-40B4-BE49-F238E27FC236}">
                  <a16:creationId xmlns:a16="http://schemas.microsoft.com/office/drawing/2014/main" id="{12EE99B9-BC0D-4EC9-B9CD-BA5DE5B4FA29}"/>
                </a:ext>
              </a:extLst>
            </p:cNvPr>
            <p:cNvSpPr/>
            <p:nvPr/>
          </p:nvSpPr>
          <p:spPr>
            <a:xfrm>
              <a:off x="2425700" y="2643189"/>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02A06729-F621-4E8C-83AD-83E7348E7012}"/>
                </a:ext>
              </a:extLst>
            </p:cNvPr>
            <p:cNvSpPr txBox="1"/>
            <p:nvPr/>
          </p:nvSpPr>
          <p:spPr>
            <a:xfrm>
              <a:off x="3479800" y="2558257"/>
              <a:ext cx="2957831"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329.63(Hz)</a:t>
              </a:r>
            </a:p>
          </p:txBody>
        </p:sp>
        <p:sp>
          <p:nvSpPr>
            <p:cNvPr id="16" name="テキスト ボックス 15">
              <a:extLst>
                <a:ext uri="{FF2B5EF4-FFF2-40B4-BE49-F238E27FC236}">
                  <a16:creationId xmlns:a16="http://schemas.microsoft.com/office/drawing/2014/main" id="{D8665946-BE17-40B6-A011-C3FDD5121359}"/>
                </a:ext>
              </a:extLst>
            </p:cNvPr>
            <p:cNvSpPr txBox="1"/>
            <p:nvPr/>
          </p:nvSpPr>
          <p:spPr>
            <a:xfrm>
              <a:off x="1054100" y="3237915"/>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ﾌｧ</a:t>
              </a:r>
              <a:r>
                <a:rPr kumimoji="1" lang="en-US" altLang="ja-JP" sz="4000" dirty="0">
                  <a:latin typeface="UD デジタル 教科書体 NK-B" panose="02020700000000000000" pitchFamily="18" charset="-128"/>
                  <a:ea typeface="UD デジタル 教科書体 NK-B" panose="02020700000000000000" pitchFamily="18" charset="-128"/>
                </a:rPr>
                <a:t>(F)</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17" name="次の値と等しい 16">
              <a:extLst>
                <a:ext uri="{FF2B5EF4-FFF2-40B4-BE49-F238E27FC236}">
                  <a16:creationId xmlns:a16="http://schemas.microsoft.com/office/drawing/2014/main" id="{D7582BDB-5102-49FC-B958-1F0D128ABFD2}"/>
                </a:ext>
              </a:extLst>
            </p:cNvPr>
            <p:cNvSpPr/>
            <p:nvPr/>
          </p:nvSpPr>
          <p:spPr>
            <a:xfrm>
              <a:off x="2425700" y="3322846"/>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F20F5C3F-9868-45E8-86BC-1B85AEF684D8}"/>
                </a:ext>
              </a:extLst>
            </p:cNvPr>
            <p:cNvSpPr txBox="1"/>
            <p:nvPr/>
          </p:nvSpPr>
          <p:spPr>
            <a:xfrm>
              <a:off x="3479800" y="3237914"/>
              <a:ext cx="2957831"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349.23(Hz)</a:t>
              </a:r>
            </a:p>
          </p:txBody>
        </p:sp>
        <p:sp>
          <p:nvSpPr>
            <p:cNvPr id="19" name="テキスト ボックス 18">
              <a:extLst>
                <a:ext uri="{FF2B5EF4-FFF2-40B4-BE49-F238E27FC236}">
                  <a16:creationId xmlns:a16="http://schemas.microsoft.com/office/drawing/2014/main" id="{CC33CE6B-0664-4B08-B645-E23D5FD6FE38}"/>
                </a:ext>
              </a:extLst>
            </p:cNvPr>
            <p:cNvSpPr txBox="1"/>
            <p:nvPr/>
          </p:nvSpPr>
          <p:spPr>
            <a:xfrm>
              <a:off x="1054100" y="3914654"/>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ソ</a:t>
              </a:r>
              <a:r>
                <a:rPr kumimoji="1" lang="en-US" altLang="ja-JP" sz="4000" dirty="0">
                  <a:latin typeface="UD デジタル 教科書体 NK-B" panose="02020700000000000000" pitchFamily="18" charset="-128"/>
                  <a:ea typeface="UD デジタル 教科書体 NK-B" panose="02020700000000000000" pitchFamily="18" charset="-128"/>
                </a:rPr>
                <a:t>(G)</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20" name="次の値と等しい 19">
              <a:extLst>
                <a:ext uri="{FF2B5EF4-FFF2-40B4-BE49-F238E27FC236}">
                  <a16:creationId xmlns:a16="http://schemas.microsoft.com/office/drawing/2014/main" id="{2E2AE80C-45A7-4CFD-A5F9-EA46EDE6BFE8}"/>
                </a:ext>
              </a:extLst>
            </p:cNvPr>
            <p:cNvSpPr/>
            <p:nvPr/>
          </p:nvSpPr>
          <p:spPr>
            <a:xfrm>
              <a:off x="2425700" y="3999585"/>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DE9FAAF0-47FB-4F8D-A957-09A67696E58D}"/>
                </a:ext>
              </a:extLst>
            </p:cNvPr>
            <p:cNvSpPr txBox="1"/>
            <p:nvPr/>
          </p:nvSpPr>
          <p:spPr>
            <a:xfrm>
              <a:off x="3479800" y="3914653"/>
              <a:ext cx="2957831"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391.99(Hz)</a:t>
              </a:r>
            </a:p>
          </p:txBody>
        </p:sp>
        <p:sp>
          <p:nvSpPr>
            <p:cNvPr id="22" name="テキスト ボックス 21">
              <a:extLst>
                <a:ext uri="{FF2B5EF4-FFF2-40B4-BE49-F238E27FC236}">
                  <a16:creationId xmlns:a16="http://schemas.microsoft.com/office/drawing/2014/main" id="{CF0950BC-BA8C-47B2-8167-3D66721302B8}"/>
                </a:ext>
              </a:extLst>
            </p:cNvPr>
            <p:cNvSpPr txBox="1"/>
            <p:nvPr/>
          </p:nvSpPr>
          <p:spPr>
            <a:xfrm>
              <a:off x="1054100" y="4582401"/>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ラ</a:t>
              </a:r>
              <a:r>
                <a:rPr kumimoji="1" lang="en-US" altLang="ja-JP" sz="4000" dirty="0">
                  <a:latin typeface="UD デジタル 教科書体 NK-B" panose="02020700000000000000" pitchFamily="18" charset="-128"/>
                  <a:ea typeface="UD デジタル 教科書体 NK-B" panose="02020700000000000000" pitchFamily="18" charset="-128"/>
                </a:rPr>
                <a:t>(A)</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23" name="次の値と等しい 22">
              <a:extLst>
                <a:ext uri="{FF2B5EF4-FFF2-40B4-BE49-F238E27FC236}">
                  <a16:creationId xmlns:a16="http://schemas.microsoft.com/office/drawing/2014/main" id="{A826A08B-07BF-4408-B84E-86DF88FE04BD}"/>
                </a:ext>
              </a:extLst>
            </p:cNvPr>
            <p:cNvSpPr/>
            <p:nvPr/>
          </p:nvSpPr>
          <p:spPr>
            <a:xfrm>
              <a:off x="2425700" y="4667332"/>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0D11999F-8EB6-4098-98A8-AD474EECA091}"/>
                </a:ext>
              </a:extLst>
            </p:cNvPr>
            <p:cNvSpPr txBox="1"/>
            <p:nvPr/>
          </p:nvSpPr>
          <p:spPr>
            <a:xfrm>
              <a:off x="3479801" y="4582400"/>
              <a:ext cx="2957830"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440.00(Hz)</a:t>
              </a:r>
            </a:p>
          </p:txBody>
        </p:sp>
        <p:sp>
          <p:nvSpPr>
            <p:cNvPr id="25" name="テキスト ボックス 24">
              <a:extLst>
                <a:ext uri="{FF2B5EF4-FFF2-40B4-BE49-F238E27FC236}">
                  <a16:creationId xmlns:a16="http://schemas.microsoft.com/office/drawing/2014/main" id="{7A6D8CAA-D643-469D-8778-AC9EDE017B36}"/>
                </a:ext>
              </a:extLst>
            </p:cNvPr>
            <p:cNvSpPr txBox="1"/>
            <p:nvPr/>
          </p:nvSpPr>
          <p:spPr>
            <a:xfrm>
              <a:off x="1054100" y="5259139"/>
              <a:ext cx="1562100" cy="707886"/>
            </a:xfrm>
            <a:prstGeom prst="rect">
              <a:avLst/>
            </a:prstGeom>
            <a:noFill/>
          </p:spPr>
          <p:txBody>
            <a:bodyPr wrap="square" rtlCol="0">
              <a:spAutoFit/>
            </a:bodyPr>
            <a:lstStyle/>
            <a:p>
              <a:r>
                <a:rPr kumimoji="1" lang="ja-JP" altLang="en-US" sz="4000" dirty="0">
                  <a:latin typeface="UD デジタル 教科書体 NK-B" panose="02020700000000000000" pitchFamily="18" charset="-128"/>
                  <a:ea typeface="UD デジタル 教科書体 NK-B" panose="02020700000000000000" pitchFamily="18" charset="-128"/>
                </a:rPr>
                <a:t>シ</a:t>
              </a:r>
              <a:r>
                <a:rPr kumimoji="1" lang="en-US" altLang="ja-JP" sz="4000" dirty="0">
                  <a:latin typeface="UD デジタル 教科書体 NK-B" panose="02020700000000000000" pitchFamily="18" charset="-128"/>
                  <a:ea typeface="UD デジタル 教科書体 NK-B" panose="02020700000000000000" pitchFamily="18" charset="-128"/>
                </a:rPr>
                <a:t>(B)</a:t>
              </a:r>
              <a:endParaRPr kumimoji="1" lang="ja-JP" altLang="en-US" sz="4000" dirty="0">
                <a:latin typeface="UD デジタル 教科書体 NK-B" panose="02020700000000000000" pitchFamily="18" charset="-128"/>
                <a:ea typeface="UD デジタル 教科書体 NK-B" panose="02020700000000000000" pitchFamily="18" charset="-128"/>
              </a:endParaRPr>
            </a:p>
          </p:txBody>
        </p:sp>
        <p:sp>
          <p:nvSpPr>
            <p:cNvPr id="26" name="次の値と等しい 25">
              <a:extLst>
                <a:ext uri="{FF2B5EF4-FFF2-40B4-BE49-F238E27FC236}">
                  <a16:creationId xmlns:a16="http://schemas.microsoft.com/office/drawing/2014/main" id="{4A24845F-D6BB-49D0-9AEF-68D5AE78F29A}"/>
                </a:ext>
              </a:extLst>
            </p:cNvPr>
            <p:cNvSpPr/>
            <p:nvPr/>
          </p:nvSpPr>
          <p:spPr>
            <a:xfrm>
              <a:off x="2425700" y="5344070"/>
              <a:ext cx="914400" cy="538023"/>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C6EA7718-F933-457C-B77E-22FCDF46A705}"/>
                </a:ext>
              </a:extLst>
            </p:cNvPr>
            <p:cNvSpPr txBox="1"/>
            <p:nvPr/>
          </p:nvSpPr>
          <p:spPr>
            <a:xfrm>
              <a:off x="3479801" y="5259138"/>
              <a:ext cx="2957830" cy="639092"/>
            </a:xfrm>
            <a:prstGeom prst="rect">
              <a:avLst/>
            </a:prstGeom>
            <a:noFill/>
          </p:spPr>
          <p:txBody>
            <a:bodyPr wrap="square" rtlCol="0">
              <a:spAutoFit/>
            </a:bodyPr>
            <a:lstStyle/>
            <a:p>
              <a:r>
                <a:rPr kumimoji="1" lang="en-US" altLang="ja-JP" sz="4000" dirty="0">
                  <a:latin typeface="UD デジタル 教科書体 NK-B" panose="02020700000000000000" pitchFamily="18" charset="-128"/>
                  <a:ea typeface="UD デジタル 教科書体 NK-B" panose="02020700000000000000" pitchFamily="18" charset="-128"/>
                </a:rPr>
                <a:t>493.89(Hz)</a:t>
              </a:r>
            </a:p>
          </p:txBody>
        </p:sp>
      </p:grpSp>
    </p:spTree>
    <p:extLst>
      <p:ext uri="{BB962C8B-B14F-4D97-AF65-F5344CB8AC3E}">
        <p14:creationId xmlns:p14="http://schemas.microsoft.com/office/powerpoint/2010/main" val="160871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A9478A-195A-411B-8A74-0AE260FD7D9D}"/>
              </a:ext>
            </a:extLst>
          </p:cNvPr>
          <p:cNvSpPr>
            <a:spLocks noGrp="1"/>
          </p:cNvSpPr>
          <p:nvPr>
            <p:ph type="title"/>
          </p:nvPr>
        </p:nvSpPr>
        <p:spPr>
          <a:xfrm>
            <a:off x="478972" y="24884"/>
            <a:ext cx="10515600" cy="1325563"/>
          </a:xfrm>
        </p:spPr>
        <p:txBody>
          <a:bodyPr/>
          <a:lstStyle/>
          <a:p>
            <a:r>
              <a:rPr lang="ja-JP" altLang="en-US" dirty="0"/>
              <a:t>音階と</a:t>
            </a:r>
            <a:r>
              <a:rPr kumimoji="1" lang="ja-JP" altLang="en-US" dirty="0"/>
              <a:t>周波数</a:t>
            </a:r>
          </a:p>
        </p:txBody>
      </p:sp>
      <p:sp>
        <p:nvSpPr>
          <p:cNvPr id="3" name="テキスト ボックス 2">
            <a:extLst>
              <a:ext uri="{FF2B5EF4-FFF2-40B4-BE49-F238E27FC236}">
                <a16:creationId xmlns:a16="http://schemas.microsoft.com/office/drawing/2014/main" id="{758AD972-31F6-4121-8AAB-6A20C98F5BA0}"/>
              </a:ext>
            </a:extLst>
          </p:cNvPr>
          <p:cNvSpPr txBox="1"/>
          <p:nvPr/>
        </p:nvSpPr>
        <p:spPr>
          <a:xfrm>
            <a:off x="288036" y="3075057"/>
            <a:ext cx="4673600" cy="707886"/>
          </a:xfrm>
          <a:prstGeom prst="rect">
            <a:avLst/>
          </a:prstGeom>
          <a:noFill/>
        </p:spPr>
        <p:txBody>
          <a:bodyPr wrap="square" rtlCol="0">
            <a:spAutoFit/>
          </a:bodyPr>
          <a:lstStyle/>
          <a:p>
            <a:pPr algn="ctr"/>
            <a:r>
              <a:rPr kumimoji="1" lang="ja-JP" altLang="en-US" sz="4000" dirty="0">
                <a:latin typeface="UD デジタル 教科書体 N-B" panose="02020700000000000000" pitchFamily="17" charset="-128"/>
                <a:ea typeface="UD デジタル 教科書体 N-B" panose="02020700000000000000" pitchFamily="17" charset="-128"/>
              </a:rPr>
              <a:t>ラ</a:t>
            </a:r>
            <a:r>
              <a:rPr kumimoji="1" lang="en-US" altLang="ja-JP" sz="4000" dirty="0">
                <a:latin typeface="UD デジタル 教科書体 N-B" panose="02020700000000000000" pitchFamily="17" charset="-128"/>
                <a:ea typeface="UD デジタル 教科書体 N-B" panose="02020700000000000000" pitchFamily="17" charset="-128"/>
              </a:rPr>
              <a:t>(A4)(440.00Hz)</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13" name="矢印: 右 12">
            <a:extLst>
              <a:ext uri="{FF2B5EF4-FFF2-40B4-BE49-F238E27FC236}">
                <a16:creationId xmlns:a16="http://schemas.microsoft.com/office/drawing/2014/main" id="{F8E2CAF5-48EA-4EBC-A113-006DD85FA169}"/>
              </a:ext>
            </a:extLst>
          </p:cNvPr>
          <p:cNvSpPr/>
          <p:nvPr/>
        </p:nvSpPr>
        <p:spPr>
          <a:xfrm rot="20638869">
            <a:off x="4730750" y="2480133"/>
            <a:ext cx="2730500" cy="7239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29" name="矢印: 右 28">
            <a:extLst>
              <a:ext uri="{FF2B5EF4-FFF2-40B4-BE49-F238E27FC236}">
                <a16:creationId xmlns:a16="http://schemas.microsoft.com/office/drawing/2014/main" id="{549F3618-2D39-4A71-8AF8-58F63C1E1040}"/>
              </a:ext>
            </a:extLst>
          </p:cNvPr>
          <p:cNvSpPr/>
          <p:nvPr/>
        </p:nvSpPr>
        <p:spPr>
          <a:xfrm rot="1088255">
            <a:off x="4728718" y="3836018"/>
            <a:ext cx="2730500" cy="7239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7B80AA3-5A07-483C-94B8-E79B65F3CC05}"/>
              </a:ext>
            </a:extLst>
          </p:cNvPr>
          <p:cNvSpPr txBox="1"/>
          <p:nvPr/>
        </p:nvSpPr>
        <p:spPr>
          <a:xfrm>
            <a:off x="7226300" y="2190200"/>
            <a:ext cx="4673600" cy="707886"/>
          </a:xfrm>
          <a:prstGeom prst="rect">
            <a:avLst/>
          </a:prstGeom>
          <a:noFill/>
        </p:spPr>
        <p:txBody>
          <a:bodyPr wrap="square" rtlCol="0">
            <a:spAutoFit/>
          </a:bodyPr>
          <a:lstStyle/>
          <a:p>
            <a:pPr algn="ctr"/>
            <a:r>
              <a:rPr kumimoji="1" lang="ja-JP" altLang="en-US" sz="4000" dirty="0">
                <a:latin typeface="UD デジタル 教科書体 N-B" panose="02020700000000000000" pitchFamily="17" charset="-128"/>
                <a:ea typeface="UD デジタル 教科書体 N-B" panose="02020700000000000000" pitchFamily="17" charset="-128"/>
              </a:rPr>
              <a:t>ラ</a:t>
            </a:r>
            <a:r>
              <a:rPr kumimoji="1" lang="en-US" altLang="ja-JP" sz="4000" dirty="0">
                <a:latin typeface="UD デジタル 教科書体 N-B" panose="02020700000000000000" pitchFamily="17" charset="-128"/>
                <a:ea typeface="UD デジタル 教科書体 N-B" panose="02020700000000000000" pitchFamily="17" charset="-128"/>
              </a:rPr>
              <a:t>(A3)(220.00Hz)</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
        <p:nvSpPr>
          <p:cNvPr id="32" name="テキスト ボックス 31">
            <a:extLst>
              <a:ext uri="{FF2B5EF4-FFF2-40B4-BE49-F238E27FC236}">
                <a16:creationId xmlns:a16="http://schemas.microsoft.com/office/drawing/2014/main" id="{165D3233-0B29-41B2-928C-638CD536267B}"/>
              </a:ext>
            </a:extLst>
          </p:cNvPr>
          <p:cNvSpPr txBox="1"/>
          <p:nvPr/>
        </p:nvSpPr>
        <p:spPr>
          <a:xfrm>
            <a:off x="7226300" y="4252295"/>
            <a:ext cx="4673600" cy="707886"/>
          </a:xfrm>
          <a:prstGeom prst="rect">
            <a:avLst/>
          </a:prstGeom>
          <a:noFill/>
        </p:spPr>
        <p:txBody>
          <a:bodyPr wrap="square" rtlCol="0">
            <a:spAutoFit/>
          </a:bodyPr>
          <a:lstStyle/>
          <a:p>
            <a:pPr algn="ctr"/>
            <a:r>
              <a:rPr kumimoji="1" lang="ja-JP" altLang="en-US" sz="4000" dirty="0">
                <a:latin typeface="UD デジタル 教科書体 N-B" panose="02020700000000000000" pitchFamily="17" charset="-128"/>
                <a:ea typeface="UD デジタル 教科書体 N-B" panose="02020700000000000000" pitchFamily="17" charset="-128"/>
              </a:rPr>
              <a:t>ラ</a:t>
            </a:r>
            <a:r>
              <a:rPr kumimoji="1" lang="en-US" altLang="ja-JP" sz="4000" dirty="0">
                <a:latin typeface="UD デジタル 教科書体 N-B" panose="02020700000000000000" pitchFamily="17" charset="-128"/>
                <a:ea typeface="UD デジタル 教科書体 N-B" panose="02020700000000000000" pitchFamily="17" charset="-128"/>
              </a:rPr>
              <a:t>(A5)(880.00Hz)</a:t>
            </a:r>
            <a:endParaRPr kumimoji="1" lang="ja-JP" altLang="en-US" sz="4000" dirty="0">
              <a:latin typeface="UD デジタル 教科書体 N-B" panose="02020700000000000000" pitchFamily="17" charset="-128"/>
              <a:ea typeface="UD デジタル 教科書体 N-B" panose="02020700000000000000" pitchFamily="17" charset="-128"/>
            </a:endParaRPr>
          </a:p>
        </p:txBody>
      </p:sp>
    </p:spTree>
    <p:extLst>
      <p:ext uri="{BB962C8B-B14F-4D97-AF65-F5344CB8AC3E}">
        <p14:creationId xmlns:p14="http://schemas.microsoft.com/office/powerpoint/2010/main" val="344210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235224-BF25-4BC9-824D-B2CA35388547}"/>
              </a:ext>
            </a:extLst>
          </p:cNvPr>
          <p:cNvSpPr>
            <a:spLocks noGrp="1"/>
          </p:cNvSpPr>
          <p:nvPr>
            <p:ph type="title"/>
          </p:nvPr>
        </p:nvSpPr>
        <p:spPr>
          <a:xfrm>
            <a:off x="377372" y="794"/>
            <a:ext cx="10515600" cy="1325563"/>
          </a:xfrm>
        </p:spPr>
        <p:txBody>
          <a:bodyPr>
            <a:normAutofit fontScale="90000"/>
          </a:bodyPr>
          <a:lstStyle/>
          <a:p>
            <a:r>
              <a:rPr kumimoji="1" lang="en-US" altLang="ja-JP" sz="6000" dirty="0" err="1"/>
              <a:t>librosa</a:t>
            </a:r>
            <a:br>
              <a:rPr kumimoji="1" lang="en-US" altLang="ja-JP" sz="6000" dirty="0"/>
            </a:br>
            <a:endParaRPr kumimoji="1" lang="ja-JP" altLang="en-US" sz="6000" dirty="0"/>
          </a:p>
        </p:txBody>
      </p:sp>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0" y="18255"/>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878681"/>
            <a:ext cx="10629900" cy="5979319"/>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1416050" y="5794652"/>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406400" y="31234"/>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878681"/>
            <a:ext cx="10629900" cy="5979319"/>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1416050" y="5794652"/>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3443380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EEDAB3-2ADA-42D6-94AD-1FF2F689D4BE}"/>
              </a:ext>
            </a:extLst>
          </p:cNvPr>
          <p:cNvSpPr>
            <a:spLocks noGrp="1"/>
          </p:cNvSpPr>
          <p:nvPr>
            <p:ph type="title"/>
          </p:nvPr>
        </p:nvSpPr>
        <p:spPr>
          <a:xfrm>
            <a:off x="342900" y="117446"/>
            <a:ext cx="10515600" cy="1208117"/>
          </a:xfrm>
        </p:spPr>
        <p:txBody>
          <a:bodyPr/>
          <a:lstStyle/>
          <a:p>
            <a:r>
              <a:rPr lang="ja-JP" altLang="en-US" dirty="0"/>
              <a:t>機械学習と深層学習</a:t>
            </a:r>
            <a:endParaRPr kumimoji="1" lang="ja-JP" altLang="en-US" dirty="0"/>
          </a:p>
        </p:txBody>
      </p:sp>
      <p:pic>
        <p:nvPicPr>
          <p:cNvPr id="1026" name="Picture 2" descr="https://gyazo.com/080f6fc5998f19d700b27abb0211896b/thumb/1000">
            <a:extLst>
              <a:ext uri="{FF2B5EF4-FFF2-40B4-BE49-F238E27FC236}">
                <a16:creationId xmlns:a16="http://schemas.microsoft.com/office/drawing/2014/main" id="{8B9AF418-E421-438F-80DC-F1E298DB4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387" y="838950"/>
            <a:ext cx="7054681" cy="601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EEDAB3-2ADA-42D6-94AD-1FF2F689D4BE}"/>
              </a:ext>
            </a:extLst>
          </p:cNvPr>
          <p:cNvSpPr>
            <a:spLocks noGrp="1"/>
          </p:cNvSpPr>
          <p:nvPr>
            <p:ph type="title"/>
          </p:nvPr>
        </p:nvSpPr>
        <p:spPr>
          <a:xfrm>
            <a:off x="342900" y="117446"/>
            <a:ext cx="10515600" cy="1208117"/>
          </a:xfrm>
        </p:spPr>
        <p:txBody>
          <a:bodyPr/>
          <a:lstStyle/>
          <a:p>
            <a:r>
              <a:rPr lang="ja-JP" altLang="en-US" dirty="0"/>
              <a:t>機械学習と深層学習</a:t>
            </a:r>
            <a:endParaRPr kumimoji="1" lang="ja-JP" altLang="en-US" dirty="0"/>
          </a:p>
        </p:txBody>
      </p:sp>
      <p:pic>
        <p:nvPicPr>
          <p:cNvPr id="7" name="図 6">
            <a:extLst>
              <a:ext uri="{FF2B5EF4-FFF2-40B4-BE49-F238E27FC236}">
                <a16:creationId xmlns:a16="http://schemas.microsoft.com/office/drawing/2014/main" id="{4EAFD90F-CDE6-415D-ACB8-F016907CB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618" y="1325563"/>
            <a:ext cx="9224764" cy="5310129"/>
          </a:xfrm>
          <a:prstGeom prst="rect">
            <a:avLst/>
          </a:prstGeom>
        </p:spPr>
      </p:pic>
    </p:spTree>
    <p:extLst>
      <p:ext uri="{BB962C8B-B14F-4D97-AF65-F5344CB8AC3E}">
        <p14:creationId xmlns:p14="http://schemas.microsoft.com/office/powerpoint/2010/main" val="96850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EEDAB3-2ADA-42D6-94AD-1FF2F689D4BE}"/>
              </a:ext>
            </a:extLst>
          </p:cNvPr>
          <p:cNvSpPr>
            <a:spLocks noGrp="1"/>
          </p:cNvSpPr>
          <p:nvPr>
            <p:ph type="title"/>
          </p:nvPr>
        </p:nvSpPr>
        <p:spPr>
          <a:xfrm>
            <a:off x="342900" y="117446"/>
            <a:ext cx="10515600" cy="1208117"/>
          </a:xfrm>
        </p:spPr>
        <p:txBody>
          <a:bodyPr/>
          <a:lstStyle/>
          <a:p>
            <a:r>
              <a:rPr lang="ja-JP" altLang="en-US" dirty="0"/>
              <a:t>機械学習と深層学習</a:t>
            </a:r>
            <a:endParaRPr kumimoji="1" lang="ja-JP" altLang="en-US" dirty="0"/>
          </a:p>
        </p:txBody>
      </p:sp>
      <p:pic>
        <p:nvPicPr>
          <p:cNvPr id="1026" name="Picture 2" descr="https://gyazo.com/080f6fc5998f19d700b27abb0211896b/thumb/1000">
            <a:extLst>
              <a:ext uri="{FF2B5EF4-FFF2-40B4-BE49-F238E27FC236}">
                <a16:creationId xmlns:a16="http://schemas.microsoft.com/office/drawing/2014/main" id="{8B9AF418-E421-438F-80DC-F1E298DB4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387" y="838950"/>
            <a:ext cx="7054681" cy="601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20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449942" y="188956"/>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p:txBody>
          <a:bodyPr/>
          <a:lstStyle/>
          <a:p>
            <a:r>
              <a:rPr kumimoji="1" lang="ja-JP" altLang="en-US" dirty="0"/>
              <a:t>パーセプトロン</a:t>
            </a:r>
            <a:endParaRPr kumimoji="1" lang="en-US" altLang="ja-JP"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138" y="2478044"/>
            <a:ext cx="5715000" cy="4191000"/>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924" y="2478044"/>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FD7830-5C48-4EC8-A41B-A06E19950D72}"/>
              </a:ext>
            </a:extLst>
          </p:cNvPr>
          <p:cNvSpPr>
            <a:spLocks noGrp="1"/>
          </p:cNvSpPr>
          <p:nvPr>
            <p:ph type="title"/>
          </p:nvPr>
        </p:nvSpPr>
        <p:spPr>
          <a:xfrm>
            <a:off x="609600" y="58057"/>
            <a:ext cx="10515600" cy="1325563"/>
          </a:xfrm>
        </p:spPr>
        <p:txBody>
          <a:bodyPr/>
          <a:lstStyle/>
          <a:p>
            <a:r>
              <a:rPr kumimoji="1" lang="ja-JP" altLang="en-US" dirty="0"/>
              <a:t>活性化関数とは？</a:t>
            </a:r>
          </a:p>
        </p:txBody>
      </p:sp>
      <p:sp>
        <p:nvSpPr>
          <p:cNvPr id="3" name="コンテンツ プレースホルダー 2">
            <a:extLst>
              <a:ext uri="{FF2B5EF4-FFF2-40B4-BE49-F238E27FC236}">
                <a16:creationId xmlns:a16="http://schemas.microsoft.com/office/drawing/2014/main" id="{270D6D6D-C4CD-4997-990F-5381F19A0825}"/>
              </a:ext>
            </a:extLst>
          </p:cNvPr>
          <p:cNvSpPr>
            <a:spLocks noGrp="1"/>
          </p:cNvSpPr>
          <p:nvPr>
            <p:ph idx="1"/>
          </p:nvPr>
        </p:nvSpPr>
        <p:spPr>
          <a:xfrm>
            <a:off x="838200" y="1660525"/>
            <a:ext cx="10515600" cy="4351338"/>
          </a:xfrm>
        </p:spPr>
        <p:txBody>
          <a:bodyPr/>
          <a:lstStyle/>
          <a:p>
            <a:r>
              <a:rPr lang="ja-JP" altLang="en-US" dirty="0"/>
              <a:t>活性化関数は、その値を次のニューロンに </a:t>
            </a:r>
            <a:endParaRPr lang="en-US" altLang="ja-JP" dirty="0"/>
          </a:p>
          <a:p>
            <a:pPr marL="0" indent="0">
              <a:buNone/>
            </a:pPr>
            <a:r>
              <a:rPr lang="ja-JP" altLang="en-US" b="1" dirty="0"/>
              <a:t>「どのように出力するか」</a:t>
            </a:r>
            <a:r>
              <a:rPr lang="ja-JP" altLang="en-US" dirty="0"/>
              <a:t> を決めます。</a:t>
            </a:r>
            <a:endParaRPr lang="en-US" altLang="ja-JP" dirty="0"/>
          </a:p>
          <a:p>
            <a:endParaRPr kumimoji="1" lang="ja-JP" altLang="en-US" dirty="0"/>
          </a:p>
        </p:txBody>
      </p:sp>
      <p:pic>
        <p:nvPicPr>
          <p:cNvPr id="5" name="Picture 2" descr="活性化関数">
            <a:extLst>
              <a:ext uri="{FF2B5EF4-FFF2-40B4-BE49-F238E27FC236}">
                <a16:creationId xmlns:a16="http://schemas.microsoft.com/office/drawing/2014/main" id="{1603DB01-F46A-4DA1-9EBE-6DA6D2915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3896" b="47167"/>
          <a:stretch/>
        </p:blipFill>
        <p:spPr bwMode="auto">
          <a:xfrm>
            <a:off x="2594062" y="2722564"/>
            <a:ext cx="6335021" cy="328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792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449942" y="188956"/>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p:txBody>
          <a:bodyPr/>
          <a:lstStyle/>
          <a:p>
            <a:r>
              <a:rPr kumimoji="1" lang="ja-JP" altLang="en-US" dirty="0"/>
              <a:t>パーセプトロン</a:t>
            </a:r>
            <a:endParaRPr kumimoji="1" lang="en-US" altLang="ja-JP"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138" y="2478044"/>
            <a:ext cx="5715000" cy="4191000"/>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924" y="2478044"/>
            <a:ext cx="4752090" cy="3564068"/>
          </a:xfrm>
          <a:prstGeom prst="rect">
            <a:avLst/>
          </a:prstGeom>
        </p:spPr>
      </p:pic>
    </p:spTree>
    <p:extLst>
      <p:ext uri="{BB962C8B-B14F-4D97-AF65-F5344CB8AC3E}">
        <p14:creationId xmlns:p14="http://schemas.microsoft.com/office/powerpoint/2010/main" val="3033383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478825" y="169225"/>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589934" y="1331259"/>
            <a:ext cx="8946541" cy="4195481"/>
          </a:xfrm>
        </p:spPr>
        <p:txBody>
          <a:bodyPr/>
          <a:lstStyle/>
          <a:p>
            <a:r>
              <a:rPr kumimoji="1" lang="ja-JP" altLang="en-US" dirty="0"/>
              <a:t>ニューラルネットワーク</a:t>
            </a:r>
            <a:endParaRPr kumimoji="1" lang="en-US" altLang="ja-JP" dirty="0"/>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25" y="1879372"/>
            <a:ext cx="5467350" cy="4562475"/>
          </a:xfrm>
          <a:prstGeom prst="rect">
            <a:avLst/>
          </a:prstGeom>
        </p:spPr>
      </p:pic>
      <p:pic>
        <p:nvPicPr>
          <p:cNvPr id="7" name="図 6">
            <a:extLst>
              <a:ext uri="{FF2B5EF4-FFF2-40B4-BE49-F238E27FC236}">
                <a16:creationId xmlns:a16="http://schemas.microsoft.com/office/drawing/2014/main" id="{D13DB28D-145B-454E-A21E-1E16735D4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280849"/>
            <a:ext cx="3440475" cy="2591825"/>
          </a:xfrm>
          <a:prstGeom prst="rect">
            <a:avLst/>
          </a:prstGeom>
        </p:spPr>
      </p:pic>
      <p:sp>
        <p:nvSpPr>
          <p:cNvPr id="8" name="楕円 7">
            <a:extLst>
              <a:ext uri="{FF2B5EF4-FFF2-40B4-BE49-F238E27FC236}">
                <a16:creationId xmlns:a16="http://schemas.microsoft.com/office/drawing/2014/main" id="{11BFCF20-965B-46BE-8BCA-90A3F46989F8}"/>
              </a:ext>
            </a:extLst>
          </p:cNvPr>
          <p:cNvSpPr/>
          <p:nvPr/>
        </p:nvSpPr>
        <p:spPr>
          <a:xfrm>
            <a:off x="6790781" y="1879372"/>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回帰問題</a:t>
            </a:r>
            <a:endParaRPr kumimoji="1" lang="en-US" altLang="ja-JP" dirty="0"/>
          </a:p>
        </p:txBody>
      </p:sp>
    </p:spTree>
    <p:extLst>
      <p:ext uri="{BB962C8B-B14F-4D97-AF65-F5344CB8AC3E}">
        <p14:creationId xmlns:p14="http://schemas.microsoft.com/office/powerpoint/2010/main" val="385264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0" y="113455"/>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279489" y="1072416"/>
            <a:ext cx="8946541" cy="4195481"/>
          </a:xfrm>
        </p:spPr>
        <p:txBody>
          <a:bodyPr/>
          <a:lstStyle/>
          <a:p>
            <a:r>
              <a:rPr kumimoji="1" lang="ja-JP" altLang="en-US" dirty="0"/>
              <a:t>ニューラルネットワーク</a:t>
            </a:r>
            <a:endParaRPr kumimoji="1" lang="en-US" altLang="ja-JP" dirty="0"/>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383"/>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949" y="1562433"/>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950" y="4045286"/>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8834899" y="194582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8834899" y="445412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8E642-25C3-41A1-B7BF-5A9350338146}"/>
              </a:ext>
            </a:extLst>
          </p:cNvPr>
          <p:cNvSpPr>
            <a:spLocks noGrp="1"/>
          </p:cNvSpPr>
          <p:nvPr>
            <p:ph type="title"/>
          </p:nvPr>
        </p:nvSpPr>
        <p:spPr>
          <a:xfrm>
            <a:off x="0" y="104376"/>
            <a:ext cx="9404723" cy="1400530"/>
          </a:xfrm>
        </p:spPr>
        <p:txBody>
          <a:bodyPr/>
          <a:lstStyle/>
          <a:p>
            <a:r>
              <a:rPr kumimoji="1" lang="ja-JP" altLang="en-US" dirty="0"/>
              <a:t>現在の状況</a:t>
            </a:r>
          </a:p>
        </p:txBody>
      </p:sp>
      <p:sp>
        <p:nvSpPr>
          <p:cNvPr id="3" name="コンテンツ プレースホルダー 2">
            <a:extLst>
              <a:ext uri="{FF2B5EF4-FFF2-40B4-BE49-F238E27FC236}">
                <a16:creationId xmlns:a16="http://schemas.microsoft.com/office/drawing/2014/main" id="{E5B4BA84-CAB6-4D10-86C2-EBDCAD53E5F3}"/>
              </a:ext>
            </a:extLst>
          </p:cNvPr>
          <p:cNvSpPr>
            <a:spLocks noGrp="1"/>
          </p:cNvSpPr>
          <p:nvPr>
            <p:ph idx="1"/>
          </p:nvPr>
        </p:nvSpPr>
        <p:spPr/>
        <p:txBody>
          <a:bodyPr>
            <a:normAutofit/>
          </a:bodyPr>
          <a:lstStyle/>
          <a:p>
            <a:r>
              <a:rPr lang="en-US" altLang="ja-JP" sz="3600" dirty="0" err="1"/>
              <a:t>Librosa</a:t>
            </a:r>
            <a:r>
              <a:rPr lang="ja-JP" altLang="en-US" sz="3600" dirty="0"/>
              <a:t>で扱う関数の習得を行っている。</a:t>
            </a:r>
            <a:endParaRPr lang="en-US" altLang="ja-JP" sz="3600" dirty="0"/>
          </a:p>
          <a:p>
            <a:endParaRPr lang="en-US" altLang="ja-JP" sz="3600" dirty="0"/>
          </a:p>
          <a:p>
            <a:r>
              <a:rPr kumimoji="1" lang="ja-JP" altLang="en-US" sz="3600" dirty="0"/>
              <a:t>深層学習における必要な技術を学んでいて実際にコードが書けている。</a:t>
            </a:r>
          </a:p>
        </p:txBody>
      </p:sp>
    </p:spTree>
    <p:extLst>
      <p:ext uri="{BB962C8B-B14F-4D97-AF65-F5344CB8AC3E}">
        <p14:creationId xmlns:p14="http://schemas.microsoft.com/office/powerpoint/2010/main" val="162853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ED92DB-3126-4528-A77B-80021423C0FF}"/>
              </a:ext>
            </a:extLst>
          </p:cNvPr>
          <p:cNvSpPr>
            <a:spLocks noGrp="1"/>
          </p:cNvSpPr>
          <p:nvPr>
            <p:ph type="title"/>
          </p:nvPr>
        </p:nvSpPr>
        <p:spPr>
          <a:xfrm>
            <a:off x="838200" y="2766218"/>
            <a:ext cx="10515600" cy="1325563"/>
          </a:xfrm>
        </p:spPr>
        <p:txBody>
          <a:bodyPr>
            <a:normAutofit/>
          </a:bodyPr>
          <a:lstStyle/>
          <a:p>
            <a:pPr algn="ctr"/>
            <a:r>
              <a:rPr kumimoji="1" lang="ja-JP" altLang="en-US" sz="7200" dirty="0"/>
              <a:t>ベースギターとは？？？</a:t>
            </a:r>
          </a:p>
        </p:txBody>
      </p:sp>
    </p:spTree>
    <p:extLst>
      <p:ext uri="{BB962C8B-B14F-4D97-AF65-F5344CB8AC3E}">
        <p14:creationId xmlns:p14="http://schemas.microsoft.com/office/powerpoint/2010/main" val="2689819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BA5360-17CB-4963-BBB1-DA1E9B85D681}"/>
              </a:ext>
            </a:extLst>
          </p:cNvPr>
          <p:cNvSpPr>
            <a:spLocks noGrp="1"/>
          </p:cNvSpPr>
          <p:nvPr>
            <p:ph type="title"/>
          </p:nvPr>
        </p:nvSpPr>
        <p:spPr>
          <a:xfrm>
            <a:off x="0" y="18255"/>
            <a:ext cx="10515600" cy="1325563"/>
          </a:xfrm>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2FD063A4-B2EA-40D5-9114-87B4E1AA4A37}"/>
              </a:ext>
            </a:extLst>
          </p:cNvPr>
          <p:cNvSpPr>
            <a:spLocks noGrp="1"/>
          </p:cNvSpPr>
          <p:nvPr>
            <p:ph idx="1"/>
          </p:nvPr>
        </p:nvSpPr>
        <p:spPr/>
        <p:txBody>
          <a:bodyPr>
            <a:normAutofit/>
          </a:bodyPr>
          <a:lstStyle/>
          <a:p>
            <a:r>
              <a:rPr kumimoji="1" lang="ja-JP" altLang="en-US" sz="3200" dirty="0"/>
              <a:t>深層学習で使う練習データをどこから調達してくるか</a:t>
            </a:r>
            <a:endParaRPr kumimoji="1" lang="en-US" altLang="ja-JP" sz="3200" dirty="0"/>
          </a:p>
          <a:p>
            <a:endParaRPr kumimoji="1" lang="en-US" altLang="ja-JP" sz="3200" dirty="0"/>
          </a:p>
          <a:p>
            <a:r>
              <a:rPr lang="ja-JP" altLang="en-US" sz="3200" dirty="0"/>
              <a:t>出力の際、</a:t>
            </a:r>
            <a:r>
              <a:rPr lang="en-US" altLang="ja-JP" sz="3200" dirty="0"/>
              <a:t>midi</a:t>
            </a:r>
            <a:r>
              <a:rPr lang="ja-JP" altLang="en-US" sz="3200" dirty="0"/>
              <a:t>や</a:t>
            </a:r>
            <a:r>
              <a:rPr lang="en-US" altLang="ja-JP" sz="3200" dirty="0"/>
              <a:t>PDF</a:t>
            </a:r>
            <a:r>
              <a:rPr lang="ja-JP" altLang="en-US" sz="3200" dirty="0"/>
              <a:t>をどうやって作成するか</a:t>
            </a:r>
            <a:endParaRPr lang="en-US" altLang="ja-JP" sz="3200" dirty="0"/>
          </a:p>
        </p:txBody>
      </p:sp>
    </p:spTree>
    <p:extLst>
      <p:ext uri="{BB962C8B-B14F-4D97-AF65-F5344CB8AC3E}">
        <p14:creationId xmlns:p14="http://schemas.microsoft.com/office/powerpoint/2010/main" val="4084926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BA5360-17CB-4963-BBB1-DA1E9B85D681}"/>
              </a:ext>
            </a:extLst>
          </p:cNvPr>
          <p:cNvSpPr>
            <a:spLocks noGrp="1"/>
          </p:cNvSpPr>
          <p:nvPr>
            <p:ph type="title"/>
          </p:nvPr>
        </p:nvSpPr>
        <p:spPr>
          <a:xfrm>
            <a:off x="0" y="18255"/>
            <a:ext cx="10515600" cy="1325563"/>
          </a:xfrm>
        </p:spPr>
        <p:txBody>
          <a:bodyPr/>
          <a:lstStyle/>
          <a:p>
            <a:r>
              <a:rPr lang="ja-JP" altLang="en-US" dirty="0"/>
              <a:t>参考文献</a:t>
            </a:r>
            <a:endParaRPr kumimoji="1" lang="ja-JP" altLang="en-US" dirty="0"/>
          </a:p>
        </p:txBody>
      </p:sp>
      <p:sp>
        <p:nvSpPr>
          <p:cNvPr id="3" name="コンテンツ プレースホルダー 2">
            <a:extLst>
              <a:ext uri="{FF2B5EF4-FFF2-40B4-BE49-F238E27FC236}">
                <a16:creationId xmlns:a16="http://schemas.microsoft.com/office/drawing/2014/main" id="{2FD063A4-B2EA-40D5-9114-87B4E1AA4A37}"/>
              </a:ext>
            </a:extLst>
          </p:cNvPr>
          <p:cNvSpPr>
            <a:spLocks noGrp="1"/>
          </p:cNvSpPr>
          <p:nvPr>
            <p:ph idx="1"/>
          </p:nvPr>
        </p:nvSpPr>
        <p:spPr/>
        <p:txBody>
          <a:bodyPr/>
          <a:lstStyle/>
          <a:p>
            <a:r>
              <a:rPr lang="ja-JP" altLang="en-US" dirty="0"/>
              <a:t>５分でわかる！パーセプトロンの仕組みと実装方法（</a:t>
            </a:r>
            <a:r>
              <a:rPr lang="en-US" altLang="ja-JP" dirty="0"/>
              <a:t>Python</a:t>
            </a:r>
            <a:r>
              <a:rPr lang="ja-JP" altLang="en-US" dirty="0"/>
              <a:t>）</a:t>
            </a:r>
            <a:endParaRPr lang="en-US" altLang="ja-JP" dirty="0"/>
          </a:p>
          <a:p>
            <a:pPr lvl="1"/>
            <a:r>
              <a:rPr lang="en-US" altLang="ja-JP" dirty="0">
                <a:hlinkClick r:id="rId2"/>
              </a:rPr>
              <a:t>https://blog.apar.jp/deep-learning/11979/</a:t>
            </a:r>
            <a:endParaRPr lang="en-US" altLang="ja-JP" dirty="0"/>
          </a:p>
          <a:p>
            <a:r>
              <a:rPr lang="ja-JP" altLang="en-US" dirty="0"/>
              <a:t>ディープラーニングを実装から学ぶ～ </a:t>
            </a:r>
            <a:r>
              <a:rPr lang="en-US" altLang="ja-JP" dirty="0"/>
              <a:t>(</a:t>
            </a:r>
            <a:r>
              <a:rPr lang="ja-JP" altLang="en-US" dirty="0"/>
              <a:t>まとめ１）</a:t>
            </a:r>
            <a:endParaRPr lang="en-US" altLang="ja-JP" dirty="0"/>
          </a:p>
          <a:p>
            <a:pPr lvl="1" latinLnBrk="1"/>
            <a:r>
              <a:rPr lang="en-US" altLang="ja-JP" dirty="0">
                <a:hlinkClick r:id="rId3"/>
              </a:rPr>
              <a:t>https://qiita.com/Nezura/items</a:t>
            </a:r>
            <a:r>
              <a:rPr lang="en-US" altLang="ja-JP">
                <a:hlinkClick r:id="rId3"/>
              </a:rPr>
              <a:t>/0a37e1746f2830e31ddc</a:t>
            </a:r>
            <a:endParaRPr lang="en-US" altLang="ja-JP"/>
          </a:p>
          <a:p>
            <a:pPr lvl="1" latinLnBrk="1"/>
            <a:endParaRPr lang="ja-JP" altLang="en-US" dirty="0"/>
          </a:p>
        </p:txBody>
      </p:sp>
    </p:spTree>
    <p:extLst>
      <p:ext uri="{BB962C8B-B14F-4D97-AF65-F5344CB8AC3E}">
        <p14:creationId xmlns:p14="http://schemas.microsoft.com/office/powerpoint/2010/main" val="3820593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D8B75B-C87A-426B-93C2-B003143ED078}"/>
              </a:ext>
            </a:extLst>
          </p:cNvPr>
          <p:cNvSpPr>
            <a:spLocks noGrp="1"/>
          </p:cNvSpPr>
          <p:nvPr>
            <p:ph type="title"/>
          </p:nvPr>
        </p:nvSpPr>
        <p:spPr>
          <a:xfrm>
            <a:off x="1078221" y="2861853"/>
            <a:ext cx="10035558" cy="1134294"/>
          </a:xfrm>
        </p:spPr>
        <p:txBody>
          <a:bodyPr>
            <a:normAutofit/>
          </a:bodyPr>
          <a:lstStyle/>
          <a:p>
            <a:r>
              <a:rPr lang="ja-JP" altLang="en-US" sz="5400" dirty="0"/>
              <a:t>ご清聴ありがとうございました</a:t>
            </a:r>
            <a:endParaRPr kumimoji="1" lang="ja-JP" altLang="en-US" sz="5400" dirty="0"/>
          </a:p>
        </p:txBody>
      </p:sp>
    </p:spTree>
    <p:extLst>
      <p:ext uri="{BB962C8B-B14F-4D97-AF65-F5344CB8AC3E}">
        <p14:creationId xmlns:p14="http://schemas.microsoft.com/office/powerpoint/2010/main" val="1008203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0" y="99496"/>
            <a:ext cx="10515600" cy="1325563"/>
          </a:xfrm>
        </p:spPr>
        <p:txBody>
          <a:bodyPr/>
          <a:lstStyle/>
          <a:p>
            <a:r>
              <a:rPr kumimoji="1" lang="ja-JP" altLang="en-US" dirty="0"/>
              <a:t>深層学習の</a:t>
            </a:r>
            <a:r>
              <a:rPr lang="ja-JP" altLang="en-US" dirty="0"/>
              <a:t>実装の仕方</a:t>
            </a:r>
            <a:r>
              <a:rPr kumimoji="1" lang="ja-JP" altLang="en-US"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858" y="1425059"/>
            <a:ext cx="11595510" cy="4162009"/>
          </a:xfrm>
        </p:spPr>
      </p:pic>
    </p:spTree>
    <p:extLst>
      <p:ext uri="{BB962C8B-B14F-4D97-AF65-F5344CB8AC3E}">
        <p14:creationId xmlns:p14="http://schemas.microsoft.com/office/powerpoint/2010/main" val="2996549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0" y="4194"/>
            <a:ext cx="10515600" cy="1325563"/>
          </a:xfrm>
        </p:spPr>
        <p:txBody>
          <a:bodyPr/>
          <a:lstStyle/>
          <a:p>
            <a:r>
              <a:rPr lang="ja-JP" altLang="en-US" dirty="0"/>
              <a:t>深層学習の実装の仕方について</a:t>
            </a:r>
            <a:endParaRPr kumimoji="1" lang="ja-JP" altLang="en-US"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803"/>
          <a:stretch/>
        </p:blipFill>
        <p:spPr>
          <a:xfrm>
            <a:off x="0" y="1329757"/>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707" y="1329757"/>
            <a:ext cx="8769293" cy="2934117"/>
          </a:xfrm>
          <a:prstGeom prst="rect">
            <a:avLst/>
          </a:prstGeom>
        </p:spPr>
      </p:pic>
    </p:spTree>
    <p:extLst>
      <p:ext uri="{BB962C8B-B14F-4D97-AF65-F5344CB8AC3E}">
        <p14:creationId xmlns:p14="http://schemas.microsoft.com/office/powerpoint/2010/main" val="2013588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0" y="0"/>
            <a:ext cx="10515600" cy="1325563"/>
          </a:xfrm>
        </p:spPr>
        <p:txBody>
          <a:bodyPr/>
          <a:lstStyle/>
          <a:p>
            <a:r>
              <a:rPr lang="ja-JP" altLang="en-US" dirty="0"/>
              <a:t>深層学習の実装の仕方について</a:t>
            </a:r>
            <a:endParaRPr kumimoji="1" lang="ja-JP" altLang="en-US"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803"/>
          <a:stretch/>
        </p:blipFill>
        <p:spPr>
          <a:xfrm>
            <a:off x="-735" y="1325563"/>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99" y="1325562"/>
            <a:ext cx="8793802" cy="2768266"/>
          </a:xfrm>
          <a:prstGeom prst="rect">
            <a:avLst/>
          </a:prstGeom>
        </p:spPr>
      </p:pic>
    </p:spTree>
    <p:extLst>
      <p:ext uri="{BB962C8B-B14F-4D97-AF65-F5344CB8AC3E}">
        <p14:creationId xmlns:p14="http://schemas.microsoft.com/office/powerpoint/2010/main" val="1314456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0" y="0"/>
            <a:ext cx="10515600" cy="1325563"/>
          </a:xfrm>
        </p:spPr>
        <p:txBody>
          <a:bodyPr/>
          <a:lstStyle/>
          <a:p>
            <a:r>
              <a:rPr lang="ja-JP" altLang="en-US" dirty="0"/>
              <a:t>深層学習の実装の仕方について</a:t>
            </a:r>
            <a:endParaRPr kumimoji="1" lang="ja-JP" altLang="en-US"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3803"/>
          <a:stretch/>
        </p:blipFill>
        <p:spPr>
          <a:xfrm>
            <a:off x="-735" y="1325563"/>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737" y="1325563"/>
            <a:ext cx="8732263" cy="2751487"/>
          </a:xfrm>
          <a:prstGeom prst="rect">
            <a:avLst/>
          </a:prstGeom>
        </p:spPr>
      </p:pic>
    </p:spTree>
    <p:extLst>
      <p:ext uri="{BB962C8B-B14F-4D97-AF65-F5344CB8AC3E}">
        <p14:creationId xmlns:p14="http://schemas.microsoft.com/office/powerpoint/2010/main" val="94300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3416C5-2A8E-4FE5-8C96-82E0DD23D25A}"/>
              </a:ext>
            </a:extLst>
          </p:cNvPr>
          <p:cNvSpPr>
            <a:spLocks noGrp="1"/>
          </p:cNvSpPr>
          <p:nvPr>
            <p:ph type="title"/>
          </p:nvPr>
        </p:nvSpPr>
        <p:spPr>
          <a:xfrm>
            <a:off x="838200" y="365125"/>
            <a:ext cx="7886700" cy="752475"/>
          </a:xfrm>
        </p:spPr>
        <p:txBody>
          <a:bodyPr/>
          <a:lstStyle/>
          <a:p>
            <a:r>
              <a:rPr kumimoji="1" lang="ja-JP" altLang="en-US" dirty="0"/>
              <a:t>ベースギター</a:t>
            </a:r>
          </a:p>
        </p:txBody>
      </p:sp>
      <p:pic>
        <p:nvPicPr>
          <p:cNvPr id="1026" name="Picture 2" descr="Gyazo">
            <a:extLst>
              <a:ext uri="{FF2B5EF4-FFF2-40B4-BE49-F238E27FC236}">
                <a16:creationId xmlns:a16="http://schemas.microsoft.com/office/drawing/2014/main" id="{1B33A092-EDB4-45C6-9484-38CFFC9285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rot="5400000">
            <a:off x="3462033" y="-1036944"/>
            <a:ext cx="5267934" cy="979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02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B49B50-FEED-41F3-AB73-755F21B80A64}"/>
              </a:ext>
            </a:extLst>
          </p:cNvPr>
          <p:cNvSpPr>
            <a:spLocks noGrp="1"/>
          </p:cNvSpPr>
          <p:nvPr>
            <p:ph type="title"/>
          </p:nvPr>
        </p:nvSpPr>
        <p:spPr/>
        <p:txBody>
          <a:bodyPr/>
          <a:lstStyle/>
          <a:p>
            <a:r>
              <a:rPr kumimoji="1" lang="ja-JP" altLang="en-US" dirty="0"/>
              <a:t>普通のギター</a:t>
            </a:r>
          </a:p>
        </p:txBody>
      </p:sp>
      <p:pic>
        <p:nvPicPr>
          <p:cNvPr id="2050" name="Picture 2" descr="Gyazo">
            <a:extLst>
              <a:ext uri="{FF2B5EF4-FFF2-40B4-BE49-F238E27FC236}">
                <a16:creationId xmlns:a16="http://schemas.microsoft.com/office/drawing/2014/main" id="{4FFEE85B-5742-4874-8A92-20A040CD3D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79007" y="2052638"/>
            <a:ext cx="4195762"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682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420914" y="-14514"/>
            <a:ext cx="10515600" cy="1325563"/>
          </a:xfrm>
        </p:spPr>
        <p:txBody>
          <a:bodyPr/>
          <a:lstStyle/>
          <a:p>
            <a:r>
              <a:rPr kumimoji="1" lang="ja-JP" altLang="en-US" dirty="0"/>
              <a:t>それぞれの音の違い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l="24536" r="24358"/>
          <a:stretch/>
        </p:blipFill>
        <p:spPr bwMode="auto">
          <a:xfrm>
            <a:off x="1676400" y="926998"/>
            <a:ext cx="3190878" cy="62436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6411" y="926998"/>
            <a:ext cx="3190878" cy="59310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532562" y="5716386"/>
            <a:ext cx="609600" cy="609600"/>
          </a:xfrm>
          <a:prstGeom prst="rect">
            <a:avLst/>
          </a:prstGeom>
        </p:spPr>
      </p:pic>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ED92DB-3126-4528-A77B-80021423C0FF}"/>
              </a:ext>
            </a:extLst>
          </p:cNvPr>
          <p:cNvSpPr>
            <a:spLocks noGrp="1"/>
          </p:cNvSpPr>
          <p:nvPr>
            <p:ph type="title"/>
          </p:nvPr>
        </p:nvSpPr>
        <p:spPr>
          <a:xfrm>
            <a:off x="838200" y="2766218"/>
            <a:ext cx="10515600" cy="1325563"/>
          </a:xfrm>
        </p:spPr>
        <p:txBody>
          <a:bodyPr>
            <a:normAutofit/>
          </a:bodyPr>
          <a:lstStyle/>
          <a:p>
            <a:pPr algn="ctr"/>
            <a:r>
              <a:rPr lang="en-US" altLang="ja-JP" sz="7200" dirty="0"/>
              <a:t>Tab</a:t>
            </a:r>
            <a:r>
              <a:rPr lang="ja-JP" altLang="en-US" sz="7200" dirty="0"/>
              <a:t>譜</a:t>
            </a:r>
            <a:r>
              <a:rPr kumimoji="1" lang="ja-JP" altLang="en-US" sz="7200" dirty="0"/>
              <a:t>とは？？？</a:t>
            </a:r>
          </a:p>
        </p:txBody>
      </p:sp>
    </p:spTree>
    <p:extLst>
      <p:ext uri="{BB962C8B-B14F-4D97-AF65-F5344CB8AC3E}">
        <p14:creationId xmlns:p14="http://schemas.microsoft.com/office/powerpoint/2010/main" val="106008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F00F-19D5-4BF6-A960-D90CC3953A68}"/>
              </a:ext>
            </a:extLst>
          </p:cNvPr>
          <p:cNvSpPr>
            <a:spLocks noGrp="1"/>
          </p:cNvSpPr>
          <p:nvPr>
            <p:ph type="title"/>
          </p:nvPr>
        </p:nvSpPr>
        <p:spPr>
          <a:xfrm>
            <a:off x="435429" y="0"/>
            <a:ext cx="10515600" cy="1325563"/>
          </a:xfrm>
        </p:spPr>
        <p:txBody>
          <a:bodyPr/>
          <a:lstStyle/>
          <a:p>
            <a:r>
              <a:rPr kumimoji="1" lang="en-US" altLang="ja-JP" dirty="0"/>
              <a:t>Tab</a:t>
            </a:r>
            <a:r>
              <a:rPr kumimoji="1" lang="ja-JP" altLang="en-US" dirty="0"/>
              <a:t>譜とは？</a:t>
            </a:r>
          </a:p>
        </p:txBody>
      </p:sp>
      <p:pic>
        <p:nvPicPr>
          <p:cNvPr id="4098" name="Picture 2" descr="Gyazo">
            <a:extLst>
              <a:ext uri="{FF2B5EF4-FFF2-40B4-BE49-F238E27FC236}">
                <a16:creationId xmlns:a16="http://schemas.microsoft.com/office/drawing/2014/main" id="{75258BC6-487B-41E6-83E8-5E549B186D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43025" y="1052512"/>
            <a:ext cx="9505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19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DEF00F-19D5-4BF6-A960-D90CC3953A68}"/>
              </a:ext>
            </a:extLst>
          </p:cNvPr>
          <p:cNvSpPr>
            <a:spLocks noGrp="1"/>
          </p:cNvSpPr>
          <p:nvPr>
            <p:ph type="title"/>
          </p:nvPr>
        </p:nvSpPr>
        <p:spPr>
          <a:xfrm>
            <a:off x="406400" y="18255"/>
            <a:ext cx="10515600" cy="1325563"/>
          </a:xfrm>
        </p:spPr>
        <p:txBody>
          <a:bodyPr/>
          <a:lstStyle/>
          <a:p>
            <a:r>
              <a:rPr kumimoji="1" lang="en-US" altLang="ja-JP" dirty="0"/>
              <a:t>Tab</a:t>
            </a:r>
            <a:r>
              <a:rPr kumimoji="1" lang="ja-JP" altLang="en-US" dirty="0"/>
              <a:t>譜とは？</a:t>
            </a:r>
          </a:p>
        </p:txBody>
      </p:sp>
      <p:pic>
        <p:nvPicPr>
          <p:cNvPr id="7" name="図 6">
            <a:extLst>
              <a:ext uri="{FF2B5EF4-FFF2-40B4-BE49-F238E27FC236}">
                <a16:creationId xmlns:a16="http://schemas.microsoft.com/office/drawing/2014/main" id="{F6FB3DFC-9760-41ED-9A20-C0511C35B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3818"/>
            <a:ext cx="12192000" cy="4300914"/>
          </a:xfrm>
          <a:prstGeom prst="rect">
            <a:avLst/>
          </a:prstGeom>
        </p:spPr>
      </p:pic>
    </p:spTree>
    <p:extLst>
      <p:ext uri="{BB962C8B-B14F-4D97-AF65-F5344CB8AC3E}">
        <p14:creationId xmlns:p14="http://schemas.microsoft.com/office/powerpoint/2010/main" val="27331685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1784</TotalTime>
  <Words>1480</Words>
  <Application>Microsoft Office PowerPoint</Application>
  <PresentationFormat>ワイド画面</PresentationFormat>
  <Paragraphs>178</Paragraphs>
  <Slides>36</Slides>
  <Notes>30</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36</vt:i4>
      </vt:variant>
    </vt:vector>
  </HeadingPairs>
  <TitlesOfParts>
    <vt:vector size="46" baseType="lpstr">
      <vt:lpstr>AR P白丸ＰＯＰ体H</vt:lpstr>
      <vt:lpstr>UD デジタル 教科書体 N-B</vt:lpstr>
      <vt:lpstr>UD デジタル 教科書体 NK-B</vt:lpstr>
      <vt:lpstr>メイリオ</vt:lpstr>
      <vt:lpstr>游ゴシック</vt:lpstr>
      <vt:lpstr>Arial</vt:lpstr>
      <vt:lpstr>Bodoni MT Black</vt:lpstr>
      <vt:lpstr>Century Gothic</vt:lpstr>
      <vt:lpstr>Wingdings 3</vt:lpstr>
      <vt:lpstr>イオン</vt:lpstr>
      <vt:lpstr>I.T.O</vt:lpstr>
      <vt:lpstr>ベースギターの自動採譜Webアプリ</vt:lpstr>
      <vt:lpstr>ベースギターとは？？？</vt:lpstr>
      <vt:lpstr>ベースギター</vt:lpstr>
      <vt:lpstr>普通のギター</vt:lpstr>
      <vt:lpstr>それぞれの音の違い　</vt:lpstr>
      <vt:lpstr>Tab譜とは？？？</vt:lpstr>
      <vt:lpstr>Tab譜とは？</vt:lpstr>
      <vt:lpstr>Tab譜とは？</vt:lpstr>
      <vt:lpstr>Tab譜とは？</vt:lpstr>
      <vt:lpstr>Tab譜とは？</vt:lpstr>
      <vt:lpstr>Tab譜とは？</vt:lpstr>
      <vt:lpstr>Tab譜とは？</vt:lpstr>
      <vt:lpstr>ベースギターの自動採譜Webアプリ</vt:lpstr>
      <vt:lpstr>入力のための録音プログラム</vt:lpstr>
      <vt:lpstr>librosa </vt:lpstr>
      <vt:lpstr>音階と周波数</vt:lpstr>
      <vt:lpstr>音階と周波数</vt:lpstr>
      <vt:lpstr>librosa </vt:lpstr>
      <vt:lpstr>ベースギターの自動採譜Webアプリ</vt:lpstr>
      <vt:lpstr>機械学習と深層学習</vt:lpstr>
      <vt:lpstr>機械学習と深層学習</vt:lpstr>
      <vt:lpstr>機械学習と深層学習</vt:lpstr>
      <vt:lpstr>パーセプトロンとニューラルネットワーク</vt:lpstr>
      <vt:lpstr>活性化関数とは？</vt:lpstr>
      <vt:lpstr>パーセプトロンとニューラルネットワーク</vt:lpstr>
      <vt:lpstr>パーセプトロンとニューラルネットワーク</vt:lpstr>
      <vt:lpstr>パーセプトロンとニューラルネットワーク</vt:lpstr>
      <vt:lpstr>現在の状況</vt:lpstr>
      <vt:lpstr>今後の課題</vt:lpstr>
      <vt:lpstr>参考文献</vt:lpstr>
      <vt:lpstr>ご清聴ありがとうございました</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ユグ333</dc:creator>
  <cp:lastModifiedBy>大坪 幸生</cp:lastModifiedBy>
  <cp:revision>67</cp:revision>
  <dcterms:created xsi:type="dcterms:W3CDTF">2021-09-29T00:52:13Z</dcterms:created>
  <dcterms:modified xsi:type="dcterms:W3CDTF">2021-10-07T09:29:13Z</dcterms:modified>
</cp:coreProperties>
</file>